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01/07/1446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01/07/1446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01/07/1446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01/07/1446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01/07/1446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01/07/1446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01/07/1446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01/07/1446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01/07/1446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01/07/1446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01/07/1446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01/07/1446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a\Desktop\مبائ الدرامانسخ.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4624"/>
            <a:ext cx="9108504" cy="6813376"/>
          </a:xfrm>
          <a:prstGeom prst="rect">
            <a:avLst/>
          </a:prstGeom>
          <a:noFill/>
          <a:extLst>
            <a:ext uri="{909E8E84-426E-40DD-AFC4-6F175D3DCCD1}">
              <a14:hiddenFill xmlns:a14="http://schemas.microsoft.com/office/drawing/2010/main">
                <a:solidFill>
                  <a:srgbClr val="FFFFFF"/>
                </a:solidFill>
              </a14:hiddenFill>
            </a:ext>
          </a:extLst>
        </p:spPr>
      </p:pic>
      <p:sp>
        <p:nvSpPr>
          <p:cNvPr id="4" name="مربع نص 3"/>
          <p:cNvSpPr txBox="1"/>
          <p:nvPr/>
        </p:nvSpPr>
        <p:spPr>
          <a:xfrm>
            <a:off x="7380312" y="3861048"/>
            <a:ext cx="720080" cy="1015663"/>
          </a:xfrm>
          <a:prstGeom prst="rect">
            <a:avLst/>
          </a:prstGeom>
          <a:noFill/>
        </p:spPr>
        <p:txBody>
          <a:bodyPr wrap="square" rtlCol="1">
            <a:spAutoFit/>
          </a:bodyPr>
          <a:lstStyle/>
          <a:p>
            <a:pPr algn="ctr"/>
            <a:r>
              <a:rPr lang="ar-IQ" sz="6000" b="1" dirty="0" smtClean="0">
                <a:solidFill>
                  <a:srgbClr val="FF0000"/>
                </a:solidFill>
              </a:rPr>
              <a:t>2</a:t>
            </a:r>
            <a:endParaRPr lang="ar-IQ" sz="6000" b="1" dirty="0">
              <a:solidFill>
                <a:srgbClr val="FF0000"/>
              </a:solidFill>
            </a:endParaRPr>
          </a:p>
        </p:txBody>
      </p:sp>
    </p:spTree>
    <p:extLst>
      <p:ext uri="{BB962C8B-B14F-4D97-AF65-F5344CB8AC3E}">
        <p14:creationId xmlns:p14="http://schemas.microsoft.com/office/powerpoint/2010/main" val="284065478"/>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noAutofit/>
          </a:bodyPr>
          <a:lstStyle/>
          <a:p>
            <a:pPr algn="r"/>
            <a:r>
              <a:rPr lang="ar-IQ" sz="3200" b="1" dirty="0">
                <a:solidFill>
                  <a:srgbClr val="FF0000"/>
                </a:solidFill>
              </a:rPr>
              <a:t>الدراما التلفزيونية والدراما السينمائية: تعريف وتفاصيل</a:t>
            </a:r>
            <a:endParaRPr lang="ar-IQ" sz="3200" b="1" dirty="0">
              <a:solidFill>
                <a:srgbClr val="FF0000"/>
              </a:solidFill>
            </a:endParaRPr>
          </a:p>
        </p:txBody>
      </p:sp>
      <p:sp>
        <p:nvSpPr>
          <p:cNvPr id="3" name="عنصر نائب للمحتوى 2"/>
          <p:cNvSpPr>
            <a:spLocks noGrp="1"/>
          </p:cNvSpPr>
          <p:nvPr>
            <p:ph idx="1"/>
          </p:nvPr>
        </p:nvSpPr>
        <p:spPr>
          <a:xfrm>
            <a:off x="4499992" y="1600200"/>
            <a:ext cx="4464496" cy="5065170"/>
          </a:xfrm>
        </p:spPr>
        <p:txBody>
          <a:bodyPr>
            <a:noAutofit/>
          </a:bodyPr>
          <a:lstStyle/>
          <a:p>
            <a:pPr marL="0" indent="0" algn="justLow">
              <a:buNone/>
            </a:pPr>
            <a:r>
              <a:rPr lang="ar-IQ" b="1" dirty="0">
                <a:solidFill>
                  <a:srgbClr val="FF0000"/>
                </a:solidFill>
              </a:rPr>
              <a:t>الدراما </a:t>
            </a:r>
            <a:r>
              <a:rPr lang="ar-IQ" b="1" dirty="0" smtClean="0">
                <a:solidFill>
                  <a:srgbClr val="FF0000"/>
                </a:solidFill>
              </a:rPr>
              <a:t>التلفزيونية:</a:t>
            </a:r>
          </a:p>
          <a:p>
            <a:pPr marL="0" indent="0" algn="justLow">
              <a:buNone/>
            </a:pPr>
            <a:r>
              <a:rPr lang="ar-IQ" b="1" dirty="0"/>
              <a:t>هي نوع من الإنتاج الفني يُعرض عبر شاشات التلفاز، ويتميز بعرض قصص تُقدم في حلقات متعددة أو كأعمال منفردة (مثل الأفلام التلفزيونية). تهدف إلى جذب الجمهور من خلال تقديم قصص تعكس القضايا الاجتماعية أو الأحداث الخيالية أو التاريخية.</a:t>
            </a:r>
            <a:endParaRPr lang="ar-IQ" b="1" dirty="0"/>
          </a:p>
        </p:txBody>
      </p:sp>
      <p:pic>
        <p:nvPicPr>
          <p:cNvPr id="1026" name="Picture 2" descr="F:\جديد جامعة الحلة\قسم السينما والتلفزيون\الدراما.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766" y="4440537"/>
            <a:ext cx="4183234" cy="2444847"/>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467544" y="1556792"/>
            <a:ext cx="3744416" cy="2808311"/>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5" name="مخطط انسيابي: معالجة 4"/>
          <p:cNvSpPr/>
          <p:nvPr/>
        </p:nvSpPr>
        <p:spPr>
          <a:xfrm>
            <a:off x="143508" y="6089870"/>
            <a:ext cx="648072" cy="720080"/>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1</a:t>
            </a:r>
            <a:endParaRPr lang="ar-IQ" b="1" dirty="0">
              <a:solidFill>
                <a:srgbClr val="FF0000"/>
              </a:solidFill>
            </a:endParaRPr>
          </a:p>
        </p:txBody>
      </p:sp>
    </p:spTree>
    <p:extLst>
      <p:ext uri="{BB962C8B-B14F-4D97-AF65-F5344CB8AC3E}">
        <p14:creationId xmlns:p14="http://schemas.microsoft.com/office/powerpoint/2010/main" val="2165367352"/>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normAutofit/>
          </a:bodyPr>
          <a:lstStyle/>
          <a:p>
            <a:pPr marL="0" indent="0"/>
            <a:r>
              <a:rPr lang="ar-IQ" b="1" dirty="0">
                <a:solidFill>
                  <a:srgbClr val="FF0000"/>
                </a:solidFill>
              </a:rPr>
              <a:t>خصائص الدراما التلفزيونية:</a:t>
            </a:r>
            <a:endParaRPr lang="ar-IQ" b="1" dirty="0">
              <a:solidFill>
                <a:srgbClr val="FF0000"/>
              </a:solidFill>
            </a:endParaRPr>
          </a:p>
        </p:txBody>
      </p:sp>
      <p:sp>
        <p:nvSpPr>
          <p:cNvPr id="3" name="عنصر نائب للمحتوى 2"/>
          <p:cNvSpPr>
            <a:spLocks noGrp="1"/>
          </p:cNvSpPr>
          <p:nvPr>
            <p:ph idx="1"/>
          </p:nvPr>
        </p:nvSpPr>
        <p:spPr>
          <a:xfrm>
            <a:off x="323528" y="1556792"/>
            <a:ext cx="8352928" cy="5112568"/>
          </a:xfrm>
          <a:solidFill>
            <a:schemeClr val="bg1"/>
          </a:solidFill>
        </p:spPr>
        <p:txBody>
          <a:bodyPr>
            <a:noAutofit/>
          </a:bodyPr>
          <a:lstStyle/>
          <a:p>
            <a:pPr marL="0" indent="0" algn="justLow">
              <a:buNone/>
            </a:pPr>
            <a:r>
              <a:rPr lang="ar-IQ" sz="3600" b="1" dirty="0" smtClean="0">
                <a:solidFill>
                  <a:srgbClr val="FF0000"/>
                </a:solidFill>
              </a:rPr>
              <a:t>1</a:t>
            </a:r>
            <a:r>
              <a:rPr lang="ar-IQ" sz="3600" b="1" dirty="0">
                <a:solidFill>
                  <a:srgbClr val="FF0000"/>
                </a:solidFill>
              </a:rPr>
              <a:t>. </a:t>
            </a:r>
            <a:r>
              <a:rPr lang="ar-IQ" sz="3600" b="1" dirty="0"/>
              <a:t>الاستمرارية: غالبًا تكون على شكل مسلسلات ذات حلقات متعددة، مما يسمح بتطوير الشخصيات والقصة على مدى طويل</a:t>
            </a:r>
            <a:r>
              <a:rPr lang="ar-IQ" sz="3600" b="1" dirty="0" smtClean="0"/>
              <a:t>.</a:t>
            </a:r>
            <a:endParaRPr lang="ar-IQ" sz="3600" b="1" dirty="0"/>
          </a:p>
          <a:p>
            <a:pPr marL="0" indent="0" algn="justLow">
              <a:buNone/>
            </a:pPr>
            <a:r>
              <a:rPr lang="ar-IQ" sz="3600" b="1" dirty="0">
                <a:solidFill>
                  <a:srgbClr val="FF0000"/>
                </a:solidFill>
              </a:rPr>
              <a:t>2. </a:t>
            </a:r>
            <a:r>
              <a:rPr lang="ar-IQ" sz="3600" b="1" dirty="0"/>
              <a:t>سهولة الوصول: تُعرض عبر قنوات تلفزيونية أو منصات رقمية، مما يجعلها متاحة لجمهور واسع</a:t>
            </a:r>
            <a:r>
              <a:rPr lang="ar-IQ" sz="3600" b="1" dirty="0" smtClean="0"/>
              <a:t>.</a:t>
            </a:r>
            <a:endParaRPr lang="ar-IQ" sz="3600" b="1" dirty="0"/>
          </a:p>
          <a:p>
            <a:pPr marL="0" indent="0" algn="justLow">
              <a:buNone/>
            </a:pPr>
            <a:r>
              <a:rPr lang="ar-IQ" sz="3600" b="1" dirty="0">
                <a:solidFill>
                  <a:srgbClr val="FF0000"/>
                </a:solidFill>
              </a:rPr>
              <a:t>3. </a:t>
            </a:r>
            <a:r>
              <a:rPr lang="ar-IQ" sz="3600" b="1" dirty="0"/>
              <a:t>الإيقاع: عادةً ما تكون الحلقات قصيرة ومركزة، لجذب انتباه المشاهد</a:t>
            </a:r>
            <a:r>
              <a:rPr lang="ar-IQ" sz="3600" b="1" dirty="0" smtClean="0"/>
              <a:t>.</a:t>
            </a:r>
            <a:endParaRPr lang="ar-IQ" sz="3600" b="1" dirty="0"/>
          </a:p>
          <a:p>
            <a:pPr marL="0" indent="0" algn="justLow">
              <a:buNone/>
            </a:pPr>
            <a:r>
              <a:rPr lang="ar-IQ" sz="3600" b="1" dirty="0">
                <a:solidFill>
                  <a:srgbClr val="FF0000"/>
                </a:solidFill>
              </a:rPr>
              <a:t>4. </a:t>
            </a:r>
            <a:r>
              <a:rPr lang="ar-IQ" sz="3600" b="1" dirty="0"/>
              <a:t>التكاليف: ميزانيتها أقل مقارنة بالسينما.</a:t>
            </a:r>
            <a:endParaRPr lang="ar-IQ" sz="3600" b="1" dirty="0"/>
          </a:p>
        </p:txBody>
      </p:sp>
      <p:sp>
        <p:nvSpPr>
          <p:cNvPr id="6" name="مخطط انسيابي: معالجة 5"/>
          <p:cNvSpPr/>
          <p:nvPr/>
        </p:nvSpPr>
        <p:spPr>
          <a:xfrm>
            <a:off x="179512" y="6237312"/>
            <a:ext cx="648072"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2</a:t>
            </a:r>
            <a:endParaRPr lang="ar-IQ" b="1" dirty="0">
              <a:solidFill>
                <a:srgbClr val="FF0000"/>
              </a:solidFill>
            </a:endParaRPr>
          </a:p>
        </p:txBody>
      </p:sp>
    </p:spTree>
    <p:extLst>
      <p:ext uri="{BB962C8B-B14F-4D97-AF65-F5344CB8AC3E}">
        <p14:creationId xmlns:p14="http://schemas.microsoft.com/office/powerpoint/2010/main" val="1268057774"/>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a:ln>
            <a:solidFill>
              <a:schemeClr val="accent1"/>
            </a:solidFill>
          </a:ln>
        </p:spPr>
        <p:txBody>
          <a:bodyPr>
            <a:normAutofit/>
          </a:bodyPr>
          <a:lstStyle/>
          <a:p>
            <a:r>
              <a:rPr lang="ar-IQ" b="1" dirty="0" smtClean="0">
                <a:solidFill>
                  <a:srgbClr val="FF0000"/>
                </a:solidFill>
              </a:rPr>
              <a:t>هناك العديد من التجارب </a:t>
            </a:r>
            <a:endParaRPr lang="ar-IQ" b="1" dirty="0">
              <a:solidFill>
                <a:srgbClr val="FF0000"/>
              </a:solidFill>
            </a:endParaRPr>
          </a:p>
        </p:txBody>
      </p:sp>
      <p:sp>
        <p:nvSpPr>
          <p:cNvPr id="3" name="عنصر نائب للمحتوى 2"/>
          <p:cNvSpPr>
            <a:spLocks noGrp="1"/>
          </p:cNvSpPr>
          <p:nvPr>
            <p:ph idx="1"/>
          </p:nvPr>
        </p:nvSpPr>
        <p:spPr>
          <a:xfrm>
            <a:off x="107504" y="1600200"/>
            <a:ext cx="8579296" cy="4525963"/>
          </a:xfrm>
        </p:spPr>
        <p:txBody>
          <a:bodyPr>
            <a:normAutofit fontScale="85000" lnSpcReduction="20000"/>
          </a:bodyPr>
          <a:lstStyle/>
          <a:p>
            <a:pPr marL="0" indent="0" algn="justLow">
              <a:buNone/>
            </a:pPr>
            <a:r>
              <a:rPr lang="ar-IQ" b="1" dirty="0">
                <a:solidFill>
                  <a:srgbClr val="FF0000"/>
                </a:solidFill>
              </a:rPr>
              <a:t>تجارب عالمية</a:t>
            </a:r>
            <a:r>
              <a:rPr lang="ar-IQ" b="1" dirty="0" smtClean="0">
                <a:solidFill>
                  <a:srgbClr val="FF0000"/>
                </a:solidFill>
              </a:rPr>
              <a:t>:</a:t>
            </a:r>
            <a:endParaRPr lang="ar-IQ" b="1" dirty="0"/>
          </a:p>
          <a:p>
            <a:pPr marL="0" indent="0" algn="justLow">
              <a:buNone/>
            </a:pPr>
            <a:r>
              <a:rPr lang="ar-IQ" b="1" dirty="0"/>
              <a:t>مسلسل </a:t>
            </a:r>
            <a:r>
              <a:rPr lang="en-US" b="1" dirty="0" smtClean="0"/>
              <a:t>)(Game </a:t>
            </a:r>
            <a:r>
              <a:rPr lang="en-US" b="1" dirty="0"/>
              <a:t>of Thrones </a:t>
            </a:r>
            <a:r>
              <a:rPr lang="en-US" b="1" dirty="0" smtClean="0"/>
              <a:t>)</a:t>
            </a:r>
            <a:r>
              <a:rPr lang="ar-IQ" b="1" dirty="0" smtClean="0"/>
              <a:t>الولايات </a:t>
            </a:r>
            <a:r>
              <a:rPr lang="ar-IQ" b="1" dirty="0"/>
              <a:t>المتحدة): عمل ضخم يجمع بين الخيال والدراما السياسية</a:t>
            </a:r>
            <a:r>
              <a:rPr lang="ar-IQ" b="1" dirty="0" smtClean="0"/>
              <a:t>.</a:t>
            </a:r>
            <a:endParaRPr lang="ar-IQ" b="1" dirty="0"/>
          </a:p>
          <a:p>
            <a:pPr marL="0" indent="0" algn="justLow">
              <a:buNone/>
            </a:pPr>
            <a:r>
              <a:rPr lang="ar-IQ" b="1" dirty="0"/>
              <a:t>مسلسل </a:t>
            </a:r>
            <a:r>
              <a:rPr lang="en-US" b="1" dirty="0"/>
              <a:t>Chernobyl: </a:t>
            </a:r>
            <a:r>
              <a:rPr lang="ar-IQ" b="1" dirty="0"/>
              <a:t>يعرض كارثة </a:t>
            </a:r>
            <a:r>
              <a:rPr lang="ar-IQ" b="1" dirty="0" err="1"/>
              <a:t>تشيرنوبل</a:t>
            </a:r>
            <a:r>
              <a:rPr lang="ar-IQ" b="1" dirty="0"/>
              <a:t> وتأثيرها على البشرية</a:t>
            </a:r>
            <a:r>
              <a:rPr lang="ar-IQ" b="1" dirty="0" smtClean="0"/>
              <a:t>.</a:t>
            </a:r>
            <a:endParaRPr lang="ar-IQ" b="1" dirty="0"/>
          </a:p>
          <a:p>
            <a:pPr marL="0" indent="0" algn="justLow">
              <a:buNone/>
            </a:pPr>
            <a:r>
              <a:rPr lang="ar-IQ" b="1" dirty="0">
                <a:solidFill>
                  <a:srgbClr val="FF0000"/>
                </a:solidFill>
              </a:rPr>
              <a:t>تجارب عربية</a:t>
            </a:r>
            <a:r>
              <a:rPr lang="ar-IQ" b="1" dirty="0" smtClean="0">
                <a:solidFill>
                  <a:srgbClr val="FF0000"/>
                </a:solidFill>
              </a:rPr>
              <a:t>:</a:t>
            </a:r>
            <a:endParaRPr lang="ar-IQ" b="1" dirty="0">
              <a:solidFill>
                <a:srgbClr val="FF0000"/>
              </a:solidFill>
            </a:endParaRPr>
          </a:p>
          <a:p>
            <a:pPr marL="0" indent="0" algn="justLow">
              <a:buNone/>
            </a:pPr>
            <a:r>
              <a:rPr lang="ar-IQ" b="1" dirty="0"/>
              <a:t>مسلسل "التغريبة الفلسطينية" (سوريا): يتناول النكبة الفلسطينية وتأثيرها على المجتمع</a:t>
            </a:r>
            <a:r>
              <a:rPr lang="ar-IQ" b="1" dirty="0" smtClean="0"/>
              <a:t>.</a:t>
            </a:r>
            <a:endParaRPr lang="ar-IQ" b="1" dirty="0"/>
          </a:p>
          <a:p>
            <a:pPr marL="0" indent="0" algn="justLow">
              <a:buNone/>
            </a:pPr>
            <a:r>
              <a:rPr lang="ar-IQ" b="1" dirty="0"/>
              <a:t>مسلسل "الهيبة" (لبنان): مزيج بين الدراما والجريمة</a:t>
            </a:r>
            <a:r>
              <a:rPr lang="ar-IQ" b="1" dirty="0" smtClean="0"/>
              <a:t>.</a:t>
            </a:r>
            <a:endParaRPr lang="ar-IQ" b="1" dirty="0"/>
          </a:p>
          <a:p>
            <a:pPr marL="0" indent="0" algn="justLow">
              <a:buNone/>
            </a:pPr>
            <a:r>
              <a:rPr lang="ar-IQ" b="1" dirty="0">
                <a:solidFill>
                  <a:srgbClr val="FF0000"/>
                </a:solidFill>
              </a:rPr>
              <a:t>تجارب عراقية</a:t>
            </a:r>
            <a:r>
              <a:rPr lang="ar-IQ" b="1" dirty="0" smtClean="0">
                <a:solidFill>
                  <a:srgbClr val="FF0000"/>
                </a:solidFill>
              </a:rPr>
              <a:t>:</a:t>
            </a:r>
            <a:endParaRPr lang="ar-IQ" b="1" dirty="0">
              <a:solidFill>
                <a:srgbClr val="FF0000"/>
              </a:solidFill>
            </a:endParaRPr>
          </a:p>
          <a:p>
            <a:pPr marL="0" indent="0" algn="justLow">
              <a:buNone/>
            </a:pPr>
            <a:r>
              <a:rPr lang="ar-IQ" b="1" dirty="0"/>
              <a:t>مسلسل "ذئاب الليل": يُعتبر من أبرز الأعمال العراقية التي تناولت الجريمة والتحديات الاجتماعية.</a:t>
            </a:r>
          </a:p>
          <a:p>
            <a:pPr marL="0" indent="0" algn="justLow">
              <a:buNone/>
            </a:pPr>
            <a:endParaRPr lang="ar-IQ" b="1" dirty="0"/>
          </a:p>
          <a:p>
            <a:pPr marL="0" indent="0" algn="justLow">
              <a:buNone/>
            </a:pPr>
            <a:endParaRPr lang="ar-IQ" b="1" dirty="0"/>
          </a:p>
        </p:txBody>
      </p:sp>
      <p:sp>
        <p:nvSpPr>
          <p:cNvPr id="5" name="مخطط انسيابي: معالجة 4"/>
          <p:cNvSpPr/>
          <p:nvPr/>
        </p:nvSpPr>
        <p:spPr>
          <a:xfrm>
            <a:off x="539552" y="5949280"/>
            <a:ext cx="648072" cy="792088"/>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3</a:t>
            </a:r>
            <a:endParaRPr lang="ar-IQ" b="1" dirty="0">
              <a:solidFill>
                <a:srgbClr val="FF0000"/>
              </a:solidFill>
            </a:endParaRPr>
          </a:p>
        </p:txBody>
      </p:sp>
    </p:spTree>
    <p:extLst>
      <p:ext uri="{BB962C8B-B14F-4D97-AF65-F5344CB8AC3E}">
        <p14:creationId xmlns:p14="http://schemas.microsoft.com/office/powerpoint/2010/main" val="1919178531"/>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normAutofit/>
          </a:bodyPr>
          <a:lstStyle/>
          <a:p>
            <a:endParaRPr lang="ar-IQ" b="1" dirty="0">
              <a:solidFill>
                <a:srgbClr val="FF0000"/>
              </a:solidFill>
            </a:endParaRPr>
          </a:p>
        </p:txBody>
      </p:sp>
      <p:sp>
        <p:nvSpPr>
          <p:cNvPr id="3" name="عنصر نائب للمحتوى 2"/>
          <p:cNvSpPr>
            <a:spLocks noGrp="1"/>
          </p:cNvSpPr>
          <p:nvPr>
            <p:ph idx="1"/>
          </p:nvPr>
        </p:nvSpPr>
        <p:spPr>
          <a:xfrm>
            <a:off x="5076056" y="1600200"/>
            <a:ext cx="3816424" cy="4525963"/>
          </a:xfrm>
        </p:spPr>
        <p:txBody>
          <a:bodyPr>
            <a:normAutofit fontScale="92500" lnSpcReduction="20000"/>
          </a:bodyPr>
          <a:lstStyle/>
          <a:p>
            <a:pPr marL="0" indent="0" algn="justLow">
              <a:buNone/>
            </a:pPr>
            <a:r>
              <a:rPr lang="ar-IQ" b="1" dirty="0"/>
              <a:t>خصائص الدراما السينمائية:</a:t>
            </a:r>
          </a:p>
          <a:p>
            <a:pPr marL="0" indent="0" algn="justLow">
              <a:buNone/>
            </a:pPr>
            <a:endParaRPr lang="ar-IQ" b="1" dirty="0"/>
          </a:p>
          <a:p>
            <a:pPr marL="0" indent="0" algn="justLow">
              <a:buNone/>
            </a:pPr>
            <a:r>
              <a:rPr lang="ar-IQ" b="1" dirty="0">
                <a:solidFill>
                  <a:srgbClr val="FF0000"/>
                </a:solidFill>
              </a:rPr>
              <a:t>1. الجودة الفنية: </a:t>
            </a:r>
            <a:r>
              <a:rPr lang="ar-IQ" b="1" dirty="0"/>
              <a:t>تعتمد على إخراج دقيق، تصوير عالي الجودة، ومؤثرات بصرية مميزة</a:t>
            </a:r>
            <a:r>
              <a:rPr lang="ar-IQ" b="1" dirty="0" smtClean="0"/>
              <a:t>.</a:t>
            </a:r>
            <a:endParaRPr lang="ar-IQ" b="1" dirty="0"/>
          </a:p>
          <a:p>
            <a:pPr marL="0" indent="0" algn="justLow">
              <a:buNone/>
            </a:pPr>
            <a:r>
              <a:rPr lang="ar-IQ" b="1" dirty="0">
                <a:solidFill>
                  <a:srgbClr val="FF0000"/>
                </a:solidFill>
              </a:rPr>
              <a:t>2. الميزانية: </a:t>
            </a:r>
            <a:r>
              <a:rPr lang="ar-IQ" b="1" dirty="0"/>
              <a:t>عادةً ما تكون أكبر من الدراما </a:t>
            </a:r>
            <a:r>
              <a:rPr lang="ar-IQ" b="1" dirty="0" smtClean="0"/>
              <a:t>التلفزيونية.</a:t>
            </a:r>
            <a:endParaRPr lang="ar-IQ" b="1" dirty="0"/>
          </a:p>
          <a:p>
            <a:pPr marL="0" indent="0" algn="justLow">
              <a:buNone/>
            </a:pPr>
            <a:r>
              <a:rPr lang="ar-IQ" b="1" dirty="0">
                <a:solidFill>
                  <a:srgbClr val="FF0000"/>
                </a:solidFill>
              </a:rPr>
              <a:t>3. المدة: </a:t>
            </a:r>
            <a:r>
              <a:rPr lang="ar-IQ" b="1" dirty="0"/>
              <a:t>تُعرض كعمل مستقل له بداية ونهاية واضحة.</a:t>
            </a:r>
          </a:p>
          <a:p>
            <a:pPr marL="0" indent="0">
              <a:buNone/>
            </a:pPr>
            <a:endParaRPr lang="ar-IQ" b="1" dirty="0"/>
          </a:p>
          <a:p>
            <a:pPr marL="0" indent="0">
              <a:buNone/>
            </a:pPr>
            <a:endParaRPr lang="ar-IQ" b="1" dirty="0"/>
          </a:p>
        </p:txBody>
      </p:sp>
      <p:sp>
        <p:nvSpPr>
          <p:cNvPr id="4" name="مستطيل 3"/>
          <p:cNvSpPr/>
          <p:nvPr/>
        </p:nvSpPr>
        <p:spPr>
          <a:xfrm>
            <a:off x="395536" y="1628800"/>
            <a:ext cx="4536504" cy="4464496"/>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5" name="مخطط انسيابي: معالجة 4"/>
          <p:cNvSpPr/>
          <p:nvPr/>
        </p:nvSpPr>
        <p:spPr>
          <a:xfrm>
            <a:off x="539552" y="6165304"/>
            <a:ext cx="648072" cy="720080"/>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4</a:t>
            </a:r>
            <a:endParaRPr lang="ar-IQ" b="1" dirty="0">
              <a:solidFill>
                <a:srgbClr val="FF0000"/>
              </a:solidFill>
            </a:endParaRPr>
          </a:p>
        </p:txBody>
      </p:sp>
    </p:spTree>
    <p:extLst>
      <p:ext uri="{BB962C8B-B14F-4D97-AF65-F5344CB8AC3E}">
        <p14:creationId xmlns:p14="http://schemas.microsoft.com/office/powerpoint/2010/main" val="1637672824"/>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16632"/>
            <a:ext cx="8964488" cy="6624736"/>
          </a:xfrm>
        </p:spPr>
        <p:txBody>
          <a:bodyPr>
            <a:noAutofit/>
          </a:bodyPr>
          <a:lstStyle/>
          <a:p>
            <a:pPr marL="0" indent="0" algn="justLow">
              <a:buNone/>
            </a:pPr>
            <a:r>
              <a:rPr lang="ar-IQ" sz="2800" b="1" dirty="0">
                <a:solidFill>
                  <a:srgbClr val="FF0000"/>
                </a:solidFill>
              </a:rPr>
              <a:t>تجارب عالمية</a:t>
            </a:r>
            <a:r>
              <a:rPr lang="ar-IQ" sz="2800" b="1" dirty="0" smtClean="0">
                <a:solidFill>
                  <a:srgbClr val="FF0000"/>
                </a:solidFill>
              </a:rPr>
              <a:t>:</a:t>
            </a:r>
            <a:endParaRPr lang="ar-IQ" sz="2800" b="1" dirty="0">
              <a:solidFill>
                <a:srgbClr val="FF0000"/>
              </a:solidFill>
            </a:endParaRPr>
          </a:p>
          <a:p>
            <a:pPr marL="0" indent="0" algn="justLow">
              <a:buNone/>
            </a:pPr>
            <a:r>
              <a:rPr lang="ar-IQ" sz="2800" b="1" dirty="0"/>
              <a:t>فيلم </a:t>
            </a:r>
            <a:r>
              <a:rPr lang="en-US" sz="2800" b="1" dirty="0"/>
              <a:t>The </a:t>
            </a:r>
            <a:r>
              <a:rPr lang="en-US" sz="2800" b="1" dirty="0" err="1"/>
              <a:t>Shawshank</a:t>
            </a:r>
            <a:r>
              <a:rPr lang="en-US" sz="2800" b="1" dirty="0"/>
              <a:t> Redemption: </a:t>
            </a:r>
            <a:r>
              <a:rPr lang="ar-IQ" sz="2800" b="1" dirty="0"/>
              <a:t>قصة إنسانية ملهمة عن الأمل والصداقة</a:t>
            </a:r>
            <a:r>
              <a:rPr lang="ar-IQ" sz="2800" b="1" dirty="0" smtClean="0"/>
              <a:t>.</a:t>
            </a:r>
            <a:endParaRPr lang="ar-IQ" sz="2800" b="1" dirty="0"/>
          </a:p>
          <a:p>
            <a:pPr marL="0" indent="0" algn="justLow">
              <a:buNone/>
            </a:pPr>
            <a:r>
              <a:rPr lang="ar-IQ" sz="2800" b="1" dirty="0"/>
              <a:t>فيلم </a:t>
            </a:r>
            <a:r>
              <a:rPr lang="en-US" sz="2800" b="1" dirty="0"/>
              <a:t>Schindler’s List: </a:t>
            </a:r>
            <a:r>
              <a:rPr lang="ar-IQ" sz="2800" b="1" dirty="0"/>
              <a:t>يتناول مأساة الهولوكوست ببراعة درامية</a:t>
            </a:r>
            <a:r>
              <a:rPr lang="ar-IQ" sz="2800" b="1" dirty="0" smtClean="0"/>
              <a:t>.</a:t>
            </a:r>
            <a:endParaRPr lang="ar-IQ" sz="2800" b="1" dirty="0"/>
          </a:p>
          <a:p>
            <a:pPr marL="0" indent="0" algn="justLow">
              <a:buNone/>
            </a:pPr>
            <a:r>
              <a:rPr lang="ar-IQ" sz="2800" b="1" dirty="0">
                <a:solidFill>
                  <a:srgbClr val="FF0000"/>
                </a:solidFill>
              </a:rPr>
              <a:t>تجارب عربية</a:t>
            </a:r>
            <a:r>
              <a:rPr lang="ar-IQ" sz="2800" b="1" dirty="0" smtClean="0">
                <a:solidFill>
                  <a:srgbClr val="FF0000"/>
                </a:solidFill>
              </a:rPr>
              <a:t>:</a:t>
            </a:r>
            <a:endParaRPr lang="ar-IQ" sz="2800" b="1" dirty="0">
              <a:solidFill>
                <a:srgbClr val="FF0000"/>
              </a:solidFill>
            </a:endParaRPr>
          </a:p>
          <a:p>
            <a:pPr marL="0" indent="0" algn="justLow">
              <a:buNone/>
            </a:pPr>
            <a:r>
              <a:rPr lang="ar-IQ" sz="2800" b="1" dirty="0"/>
              <a:t>فيلم "</a:t>
            </a:r>
            <a:r>
              <a:rPr lang="ar-IQ" sz="2800" b="1" dirty="0" err="1"/>
              <a:t>الكيت</a:t>
            </a:r>
            <a:r>
              <a:rPr lang="ar-IQ" sz="2800" b="1" dirty="0"/>
              <a:t> </a:t>
            </a:r>
            <a:r>
              <a:rPr lang="ar-IQ" sz="2800" b="1" dirty="0" err="1"/>
              <a:t>كات</a:t>
            </a:r>
            <a:r>
              <a:rPr lang="ar-IQ" sz="2800" b="1" dirty="0"/>
              <a:t>" (</a:t>
            </a:r>
            <a:r>
              <a:rPr lang="ar-IQ" sz="2800" b="1" dirty="0">
                <a:solidFill>
                  <a:srgbClr val="FF0000"/>
                </a:solidFill>
              </a:rPr>
              <a:t>مصر</a:t>
            </a:r>
            <a:r>
              <a:rPr lang="ar-IQ" sz="2800" b="1" dirty="0"/>
              <a:t>): فيلم درامي يبرز التحديات الاجتماعية والاقتصادية</a:t>
            </a:r>
            <a:r>
              <a:rPr lang="ar-IQ" sz="2800" b="1" dirty="0" smtClean="0"/>
              <a:t>.</a:t>
            </a:r>
            <a:endParaRPr lang="ar-IQ" sz="2800" b="1" dirty="0"/>
          </a:p>
          <a:p>
            <a:pPr marL="0" indent="0" algn="justLow">
              <a:buNone/>
            </a:pPr>
            <a:r>
              <a:rPr lang="ar-IQ" sz="2800" b="1" dirty="0"/>
              <a:t>فيلم "باب الشمس" (</a:t>
            </a:r>
            <a:r>
              <a:rPr lang="ar-IQ" sz="2800" b="1" dirty="0">
                <a:solidFill>
                  <a:srgbClr val="FF0000"/>
                </a:solidFill>
              </a:rPr>
              <a:t>فلسطين</a:t>
            </a:r>
            <a:r>
              <a:rPr lang="ar-IQ" sz="2800" b="1" dirty="0"/>
              <a:t>): يناقش القضية الفلسطينية بأسلوب درامي مؤثر</a:t>
            </a:r>
            <a:r>
              <a:rPr lang="ar-IQ" sz="2800" b="1" dirty="0" smtClean="0"/>
              <a:t>.</a:t>
            </a:r>
            <a:endParaRPr lang="ar-IQ" sz="2800" b="1" dirty="0"/>
          </a:p>
          <a:p>
            <a:pPr marL="0" indent="0" algn="justLow">
              <a:buNone/>
            </a:pPr>
            <a:r>
              <a:rPr lang="ar-IQ" sz="2800" b="1" dirty="0">
                <a:solidFill>
                  <a:srgbClr val="FF0000"/>
                </a:solidFill>
              </a:rPr>
              <a:t>تجارب عراقية</a:t>
            </a:r>
            <a:r>
              <a:rPr lang="ar-IQ" sz="2800" b="1" dirty="0" smtClean="0">
                <a:solidFill>
                  <a:srgbClr val="FF0000"/>
                </a:solidFill>
              </a:rPr>
              <a:t>:</a:t>
            </a:r>
            <a:endParaRPr lang="ar-IQ" sz="2800" b="1" dirty="0">
              <a:solidFill>
                <a:srgbClr val="FF0000"/>
              </a:solidFill>
            </a:endParaRPr>
          </a:p>
          <a:p>
            <a:pPr marL="0" indent="0" algn="justLow">
              <a:buNone/>
            </a:pPr>
            <a:r>
              <a:rPr lang="ar-IQ" sz="2800" b="1" dirty="0"/>
              <a:t>فيلم "</a:t>
            </a:r>
            <a:r>
              <a:rPr lang="ar-IQ" sz="2800" b="1" dirty="0">
                <a:solidFill>
                  <a:srgbClr val="FF0000"/>
                </a:solidFill>
              </a:rPr>
              <a:t>المنعطف</a:t>
            </a:r>
            <a:r>
              <a:rPr lang="ar-IQ" sz="2800" b="1" dirty="0"/>
              <a:t>": يناقش الحياة في العراق وتأثير الحرب على الأفراد</a:t>
            </a:r>
            <a:r>
              <a:rPr lang="ar-IQ" sz="2800" b="1" dirty="0" smtClean="0"/>
              <a:t>.</a:t>
            </a:r>
            <a:endParaRPr lang="ar-IQ" sz="2800" b="1" dirty="0"/>
          </a:p>
          <a:p>
            <a:pPr marL="0" indent="0" algn="justLow">
              <a:buNone/>
            </a:pPr>
            <a:r>
              <a:rPr lang="ar-IQ" sz="2800" b="1" dirty="0"/>
              <a:t>فيلم "تحت رمال بابل": يوثق معاناة الجنود العراقيين خلال الانتفاضة </a:t>
            </a:r>
            <a:r>
              <a:rPr lang="ar-IQ" sz="2800" b="1" dirty="0" err="1"/>
              <a:t>الشعبانية</a:t>
            </a:r>
            <a:r>
              <a:rPr lang="ar-IQ" sz="2800" b="1" dirty="0"/>
              <a:t>.</a:t>
            </a:r>
            <a:endParaRPr lang="ar-IQ" sz="2800" b="1" dirty="0"/>
          </a:p>
        </p:txBody>
      </p:sp>
      <p:sp>
        <p:nvSpPr>
          <p:cNvPr id="5" name="مخطط انسيابي: معالجة 4"/>
          <p:cNvSpPr/>
          <p:nvPr/>
        </p:nvSpPr>
        <p:spPr>
          <a:xfrm>
            <a:off x="323528" y="5949280"/>
            <a:ext cx="648072" cy="792088"/>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5</a:t>
            </a:r>
            <a:endParaRPr lang="ar-IQ" b="1" dirty="0">
              <a:solidFill>
                <a:srgbClr val="FF0000"/>
              </a:solidFill>
            </a:endParaRPr>
          </a:p>
        </p:txBody>
      </p:sp>
    </p:spTree>
    <p:extLst>
      <p:ext uri="{BB962C8B-B14F-4D97-AF65-F5344CB8AC3E}">
        <p14:creationId xmlns:p14="http://schemas.microsoft.com/office/powerpoint/2010/main" val="1486382500"/>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1">
              <a:lumMod val="20000"/>
              <a:lumOff val="80000"/>
            </a:schemeClr>
          </a:solidFill>
        </p:spPr>
        <p:txBody>
          <a:bodyPr>
            <a:normAutofit/>
          </a:bodyPr>
          <a:lstStyle/>
          <a:p>
            <a:r>
              <a:rPr lang="ar-IQ" b="1" dirty="0">
                <a:solidFill>
                  <a:srgbClr val="FF0000"/>
                </a:solidFill>
              </a:rPr>
              <a:t>الفروقات بين الدراما التلفزيونية </a:t>
            </a:r>
            <a:r>
              <a:rPr lang="ar-IQ" b="1" dirty="0" smtClean="0">
                <a:solidFill>
                  <a:srgbClr val="FF0000"/>
                </a:solidFill>
              </a:rPr>
              <a:t>والسينمائية</a:t>
            </a:r>
            <a:endParaRPr lang="ar-IQ" b="1" dirty="0">
              <a:solidFill>
                <a:srgbClr val="FF0000"/>
              </a:solidFill>
            </a:endParaRPr>
          </a:p>
        </p:txBody>
      </p:sp>
      <p:sp>
        <p:nvSpPr>
          <p:cNvPr id="3" name="عنصر نائب للمحتوى 2"/>
          <p:cNvSpPr>
            <a:spLocks noGrp="1"/>
          </p:cNvSpPr>
          <p:nvPr>
            <p:ph idx="1"/>
          </p:nvPr>
        </p:nvSpPr>
        <p:spPr>
          <a:xfrm>
            <a:off x="395536" y="1600200"/>
            <a:ext cx="8291264" cy="4525963"/>
          </a:xfrm>
        </p:spPr>
        <p:txBody>
          <a:bodyPr>
            <a:noAutofit/>
          </a:bodyPr>
          <a:lstStyle/>
          <a:p>
            <a:pPr marL="0" indent="0">
              <a:buNone/>
            </a:pPr>
            <a:r>
              <a:rPr lang="ar-IQ" sz="4000" b="1" dirty="0" smtClean="0">
                <a:solidFill>
                  <a:srgbClr val="FF0000"/>
                </a:solidFill>
              </a:rPr>
              <a:t>1</a:t>
            </a:r>
            <a:r>
              <a:rPr lang="ar-IQ" sz="4000" b="1" dirty="0">
                <a:solidFill>
                  <a:srgbClr val="FF0000"/>
                </a:solidFill>
              </a:rPr>
              <a:t>. المساحة الزمنية: </a:t>
            </a:r>
            <a:r>
              <a:rPr lang="ar-IQ" sz="4000" b="1" dirty="0"/>
              <a:t>الدراما التلفزيونية تُقدم على مدى طويل، بينما الدراما السينمائية تُعرض في وقت محدد</a:t>
            </a:r>
            <a:r>
              <a:rPr lang="ar-IQ" sz="4000" b="1" dirty="0" smtClean="0"/>
              <a:t>.</a:t>
            </a:r>
            <a:endParaRPr lang="ar-IQ" sz="4000" b="1" dirty="0"/>
          </a:p>
          <a:p>
            <a:pPr marL="0" indent="0">
              <a:buNone/>
            </a:pPr>
            <a:r>
              <a:rPr lang="ar-IQ" sz="4000" b="1" dirty="0">
                <a:solidFill>
                  <a:srgbClr val="FF0000"/>
                </a:solidFill>
              </a:rPr>
              <a:t>2. الميزانية: </a:t>
            </a:r>
            <a:r>
              <a:rPr lang="ar-IQ" sz="4000" b="1" dirty="0"/>
              <a:t>السينما عادةً تستثمر مبالغ أكبر لإنتاج جودة فنية عالية</a:t>
            </a:r>
            <a:r>
              <a:rPr lang="ar-IQ" sz="4000" b="1" dirty="0" smtClean="0"/>
              <a:t>.</a:t>
            </a:r>
            <a:endParaRPr lang="ar-IQ" sz="4000" b="1" dirty="0"/>
          </a:p>
          <a:p>
            <a:pPr marL="0" indent="0">
              <a:buNone/>
            </a:pPr>
            <a:r>
              <a:rPr lang="ar-IQ" sz="4000" b="1" dirty="0">
                <a:solidFill>
                  <a:srgbClr val="FF0000"/>
                </a:solidFill>
              </a:rPr>
              <a:t>3. التأثير: </a:t>
            </a:r>
            <a:r>
              <a:rPr lang="ar-IQ" sz="4000" b="1" dirty="0"/>
              <a:t>السينما غالبًا تحمل رسالة أو تجربة عاطفية مركزة، بينما التلفزيون يناسب القصص الممتدة.</a:t>
            </a:r>
          </a:p>
          <a:p>
            <a:pPr marL="0" indent="0">
              <a:buNone/>
            </a:pPr>
            <a:endParaRPr lang="ar-IQ" sz="4000" b="1" dirty="0"/>
          </a:p>
          <a:p>
            <a:pPr marL="0" indent="0">
              <a:buNone/>
            </a:pPr>
            <a:endParaRPr lang="ar-IQ" sz="4000" b="1" dirty="0"/>
          </a:p>
        </p:txBody>
      </p:sp>
      <p:sp>
        <p:nvSpPr>
          <p:cNvPr id="5" name="مخطط انسيابي: معالجة 4"/>
          <p:cNvSpPr/>
          <p:nvPr/>
        </p:nvSpPr>
        <p:spPr>
          <a:xfrm>
            <a:off x="395536" y="6237312"/>
            <a:ext cx="648072" cy="576064"/>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6</a:t>
            </a:r>
            <a:endParaRPr lang="ar-IQ" b="1" dirty="0">
              <a:solidFill>
                <a:srgbClr val="FF0000"/>
              </a:solidFill>
            </a:endParaRPr>
          </a:p>
        </p:txBody>
      </p:sp>
    </p:spTree>
    <p:extLst>
      <p:ext uri="{BB962C8B-B14F-4D97-AF65-F5344CB8AC3E}">
        <p14:creationId xmlns:p14="http://schemas.microsoft.com/office/powerpoint/2010/main" val="4049501727"/>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771800" y="274638"/>
            <a:ext cx="5915000" cy="1143000"/>
          </a:xfrm>
          <a:solidFill>
            <a:schemeClr val="accent1">
              <a:lumMod val="20000"/>
              <a:lumOff val="80000"/>
            </a:schemeClr>
          </a:solidFill>
        </p:spPr>
        <p:txBody>
          <a:bodyPr>
            <a:normAutofit/>
          </a:bodyPr>
          <a:lstStyle/>
          <a:p>
            <a:r>
              <a:rPr lang="ar-IQ" b="1" dirty="0">
                <a:solidFill>
                  <a:srgbClr val="FF0000"/>
                </a:solidFill>
              </a:rPr>
              <a:t>ملاحظات ختامية</a:t>
            </a:r>
            <a:r>
              <a:rPr lang="ar-IQ" b="1" dirty="0" smtClean="0">
                <a:solidFill>
                  <a:srgbClr val="FF0000"/>
                </a:solidFill>
              </a:rPr>
              <a:t>:</a:t>
            </a:r>
            <a:endParaRPr lang="ar-IQ" b="1" dirty="0">
              <a:solidFill>
                <a:srgbClr val="FF0000"/>
              </a:solidFill>
            </a:endParaRPr>
          </a:p>
        </p:txBody>
      </p:sp>
      <p:sp>
        <p:nvSpPr>
          <p:cNvPr id="3" name="عنصر نائب للمحتوى 2"/>
          <p:cNvSpPr>
            <a:spLocks noGrp="1"/>
          </p:cNvSpPr>
          <p:nvPr>
            <p:ph idx="1"/>
          </p:nvPr>
        </p:nvSpPr>
        <p:spPr>
          <a:xfrm>
            <a:off x="2843808" y="1600200"/>
            <a:ext cx="5976664" cy="4997152"/>
          </a:xfrm>
        </p:spPr>
        <p:txBody>
          <a:bodyPr>
            <a:noAutofit/>
          </a:bodyPr>
          <a:lstStyle/>
          <a:p>
            <a:pPr marL="742950" indent="-742950" algn="justLow">
              <a:buFont typeface="+mj-cs"/>
              <a:buAutoNum type="arabic1Minus"/>
            </a:pPr>
            <a:r>
              <a:rPr lang="ar-IQ" sz="4000" b="1" dirty="0" smtClean="0"/>
              <a:t>تجمع </a:t>
            </a:r>
            <a:r>
              <a:rPr lang="ar-IQ" sz="4000" b="1" dirty="0"/>
              <a:t>الدراما التلفزيونية والسينمائية بين الفن والتكنولوجيا لنقل قصص مؤثرة، لكن لكل منهما جمهور وخصائص مميزة تجعله فريدًا</a:t>
            </a:r>
            <a:r>
              <a:rPr lang="ar-IQ" sz="4000" b="1" dirty="0" smtClean="0"/>
              <a:t>.</a:t>
            </a:r>
            <a:endParaRPr lang="ar-IQ" sz="4000" b="1" dirty="0"/>
          </a:p>
          <a:p>
            <a:pPr marL="742950" indent="-742950" algn="justLow">
              <a:buFont typeface="+mj-cs"/>
              <a:buAutoNum type="arabic1Minus"/>
            </a:pPr>
            <a:r>
              <a:rPr lang="ar-IQ" sz="4000" b="1" dirty="0"/>
              <a:t>التأثيرات الاجتماعية والثقافية للدراما التلفزيونية </a:t>
            </a:r>
            <a:r>
              <a:rPr lang="ar-IQ" sz="4000" b="1" dirty="0" smtClean="0"/>
              <a:t>والسينمائية</a:t>
            </a:r>
            <a:endParaRPr lang="ar-IQ" sz="4000" b="1" dirty="0"/>
          </a:p>
          <a:p>
            <a:pPr marL="0" indent="0" algn="justLow">
              <a:buNone/>
            </a:pPr>
            <a:endParaRPr lang="ar-IQ" b="1" dirty="0"/>
          </a:p>
        </p:txBody>
      </p:sp>
      <p:sp>
        <p:nvSpPr>
          <p:cNvPr id="5" name="مخطط انسيابي: معالجة 4"/>
          <p:cNvSpPr/>
          <p:nvPr/>
        </p:nvSpPr>
        <p:spPr>
          <a:xfrm>
            <a:off x="539552" y="6021288"/>
            <a:ext cx="648072" cy="720080"/>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7</a:t>
            </a:r>
            <a:endParaRPr lang="ar-IQ" b="1" dirty="0">
              <a:solidFill>
                <a:srgbClr val="FF0000"/>
              </a:solidFill>
            </a:endParaRPr>
          </a:p>
        </p:txBody>
      </p:sp>
      <p:sp>
        <p:nvSpPr>
          <p:cNvPr id="6" name="مستطيل 5"/>
          <p:cNvSpPr/>
          <p:nvPr/>
        </p:nvSpPr>
        <p:spPr>
          <a:xfrm>
            <a:off x="351993" y="2060848"/>
            <a:ext cx="2232248" cy="2016224"/>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7" name="مستطيل 6"/>
          <p:cNvSpPr/>
          <p:nvPr/>
        </p:nvSpPr>
        <p:spPr>
          <a:xfrm>
            <a:off x="351993" y="4221088"/>
            <a:ext cx="2232248" cy="165618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8" name="مستطيل 7"/>
          <p:cNvSpPr/>
          <p:nvPr/>
        </p:nvSpPr>
        <p:spPr>
          <a:xfrm>
            <a:off x="351993" y="116632"/>
            <a:ext cx="2232248" cy="18002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301897731"/>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80728"/>
            <a:ext cx="8229600" cy="5688632"/>
          </a:xfrm>
        </p:spPr>
        <p:txBody>
          <a:bodyPr>
            <a:noAutofit/>
          </a:bodyPr>
          <a:lstStyle/>
          <a:p>
            <a:pPr marL="0" indent="0" algn="justLow">
              <a:buNone/>
            </a:pPr>
            <a:r>
              <a:rPr lang="ar-IQ" sz="4000" b="1" dirty="0">
                <a:solidFill>
                  <a:srgbClr val="FF0000"/>
                </a:solidFill>
              </a:rPr>
              <a:t>1</a:t>
            </a:r>
            <a:r>
              <a:rPr lang="ar-IQ" sz="4000" b="1" dirty="0" smtClean="0">
                <a:solidFill>
                  <a:srgbClr val="FF0000"/>
                </a:solidFill>
              </a:rPr>
              <a:t>. </a:t>
            </a:r>
            <a:r>
              <a:rPr lang="ar-IQ" sz="4000" b="1" dirty="0">
                <a:solidFill>
                  <a:srgbClr val="FF0000"/>
                </a:solidFill>
              </a:rPr>
              <a:t>التفاعل المجتمعي: </a:t>
            </a:r>
            <a:r>
              <a:rPr lang="ar-IQ" sz="4000" b="1" dirty="0"/>
              <a:t>بفضل طبيعتها الممتدة، تُعتبر منصة لمناقشة القضايا اليومية التي تؤثر على الجمهور، مثل البطالة، الفقر، وتمكين المرأة.</a:t>
            </a:r>
          </a:p>
          <a:p>
            <a:pPr marL="0" indent="0" algn="justLow">
              <a:buNone/>
            </a:pPr>
            <a:r>
              <a:rPr lang="ar-IQ" sz="4000" b="1" dirty="0">
                <a:solidFill>
                  <a:srgbClr val="FF0000"/>
                </a:solidFill>
              </a:rPr>
              <a:t>2. القرب من الجمهور: </a:t>
            </a:r>
            <a:r>
              <a:rPr lang="ar-IQ" sz="4000" b="1" dirty="0"/>
              <a:t>الشخصيات والأحداث تصبح جزءًا من حياة المشاهد، مما يعزز ارتباطه بالعمل.</a:t>
            </a:r>
          </a:p>
          <a:p>
            <a:pPr marL="0" indent="0" algn="justLow">
              <a:buNone/>
            </a:pPr>
            <a:r>
              <a:rPr lang="ar-IQ" sz="4000" b="1" dirty="0">
                <a:solidFill>
                  <a:srgbClr val="FF0000"/>
                </a:solidFill>
              </a:rPr>
              <a:t>3. نشر الثقافة: </a:t>
            </a:r>
            <a:r>
              <a:rPr lang="ar-IQ" sz="4000" b="1" dirty="0"/>
              <a:t>تُستخدم كأداة لنشر اللغة واللهجات المحلية أو تعزيز القيم الثقافية.</a:t>
            </a:r>
            <a:endParaRPr lang="ar-IQ" sz="4000" b="1" dirty="0"/>
          </a:p>
        </p:txBody>
      </p:sp>
      <p:sp>
        <p:nvSpPr>
          <p:cNvPr id="9" name="مخطط انسيابي: معالجة 8"/>
          <p:cNvSpPr/>
          <p:nvPr/>
        </p:nvSpPr>
        <p:spPr>
          <a:xfrm>
            <a:off x="539552" y="6165304"/>
            <a:ext cx="648072"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8</a:t>
            </a:r>
            <a:endParaRPr lang="ar-IQ" b="1" dirty="0">
              <a:solidFill>
                <a:srgbClr val="FF0000"/>
              </a:solidFill>
            </a:endParaRPr>
          </a:p>
        </p:txBody>
      </p:sp>
      <p:sp>
        <p:nvSpPr>
          <p:cNvPr id="2" name="مستطيل 1"/>
          <p:cNvSpPr/>
          <p:nvPr/>
        </p:nvSpPr>
        <p:spPr>
          <a:xfrm>
            <a:off x="863588" y="44624"/>
            <a:ext cx="7884876" cy="792088"/>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IQ" sz="4400" b="1" dirty="0">
                <a:solidFill>
                  <a:srgbClr val="FF0000"/>
                </a:solidFill>
              </a:rPr>
              <a:t>الدراما التلفزيونية:</a:t>
            </a:r>
            <a:endParaRPr lang="ar-IQ" sz="4400" b="1" dirty="0">
              <a:solidFill>
                <a:srgbClr val="FF0000"/>
              </a:solidFill>
            </a:endParaRPr>
          </a:p>
        </p:txBody>
      </p:sp>
    </p:spTree>
    <p:extLst>
      <p:ext uri="{BB962C8B-B14F-4D97-AF65-F5344CB8AC3E}">
        <p14:creationId xmlns:p14="http://schemas.microsoft.com/office/powerpoint/2010/main" val="4222792092"/>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tx2">
              <a:lumMod val="20000"/>
              <a:lumOff val="80000"/>
            </a:schemeClr>
          </a:solidFill>
        </p:spPr>
        <p:txBody>
          <a:bodyPr>
            <a:normAutofit/>
          </a:bodyPr>
          <a:lstStyle/>
          <a:p>
            <a:r>
              <a:rPr lang="ar-IQ" dirty="0"/>
              <a:t>الدراما السينمائية</a:t>
            </a:r>
            <a:r>
              <a:rPr lang="ar-IQ" dirty="0" smtClean="0"/>
              <a:t>:</a:t>
            </a:r>
            <a:endParaRPr lang="ar-IQ" dirty="0"/>
          </a:p>
        </p:txBody>
      </p:sp>
      <p:sp>
        <p:nvSpPr>
          <p:cNvPr id="3" name="عنصر نائب للمحتوى 2"/>
          <p:cNvSpPr>
            <a:spLocks noGrp="1"/>
          </p:cNvSpPr>
          <p:nvPr>
            <p:ph idx="1"/>
          </p:nvPr>
        </p:nvSpPr>
        <p:spPr/>
        <p:txBody>
          <a:bodyPr>
            <a:normAutofit lnSpcReduction="10000"/>
          </a:bodyPr>
          <a:lstStyle/>
          <a:p>
            <a:pPr marL="0" indent="0">
              <a:buNone/>
            </a:pPr>
            <a:endParaRPr lang="ar-IQ" b="1" dirty="0"/>
          </a:p>
          <a:p>
            <a:pPr marL="0" indent="0">
              <a:buNone/>
            </a:pPr>
            <a:r>
              <a:rPr lang="ar-IQ" b="1" dirty="0">
                <a:solidFill>
                  <a:srgbClr val="FF0000"/>
                </a:solidFill>
              </a:rPr>
              <a:t>1</a:t>
            </a:r>
            <a:r>
              <a:rPr lang="ar-IQ" b="1" dirty="0"/>
              <a:t>. </a:t>
            </a:r>
            <a:r>
              <a:rPr lang="ar-IQ" b="1" dirty="0">
                <a:solidFill>
                  <a:srgbClr val="00B0F0"/>
                </a:solidFill>
              </a:rPr>
              <a:t>التأثير العالمي</a:t>
            </a:r>
            <a:r>
              <a:rPr lang="ar-IQ" b="1" dirty="0"/>
              <a:t>: تمتلك السينما قوة للتأثير على الرأي العام وإثارة قضايا كبرى مثل التغير المناخي، الحروب، وحقوق الإنسان</a:t>
            </a:r>
            <a:r>
              <a:rPr lang="ar-IQ" b="1" dirty="0" smtClean="0"/>
              <a:t>.</a:t>
            </a:r>
            <a:endParaRPr lang="ar-IQ" b="1" dirty="0"/>
          </a:p>
          <a:p>
            <a:pPr marL="0" indent="0">
              <a:buNone/>
            </a:pPr>
            <a:r>
              <a:rPr lang="ar-IQ" b="1" dirty="0">
                <a:solidFill>
                  <a:srgbClr val="FF0000"/>
                </a:solidFill>
              </a:rPr>
              <a:t>2</a:t>
            </a:r>
            <a:r>
              <a:rPr lang="ar-IQ" b="1" dirty="0"/>
              <a:t>. </a:t>
            </a:r>
            <a:r>
              <a:rPr lang="ar-IQ" b="1" dirty="0">
                <a:solidFill>
                  <a:srgbClr val="00B0F0"/>
                </a:solidFill>
              </a:rPr>
              <a:t>الإبهار البصري</a:t>
            </a:r>
            <a:r>
              <a:rPr lang="ar-IQ" b="1" dirty="0"/>
              <a:t>: بسبب الميزانيات الضخمة، تستطيع تقديم تجارب مذهلة تجذب الجمهور من مختلف الثقافات</a:t>
            </a:r>
            <a:r>
              <a:rPr lang="ar-IQ" b="1" dirty="0" smtClean="0"/>
              <a:t>.</a:t>
            </a:r>
            <a:endParaRPr lang="ar-IQ" b="1" dirty="0"/>
          </a:p>
          <a:p>
            <a:pPr marL="0" indent="0">
              <a:buNone/>
            </a:pPr>
            <a:endParaRPr lang="ar-IQ" b="1" dirty="0"/>
          </a:p>
          <a:p>
            <a:pPr marL="0" indent="0">
              <a:buNone/>
            </a:pPr>
            <a:r>
              <a:rPr lang="ar-IQ" b="1" dirty="0">
                <a:solidFill>
                  <a:srgbClr val="FF0000"/>
                </a:solidFill>
              </a:rPr>
              <a:t>3</a:t>
            </a:r>
            <a:r>
              <a:rPr lang="ar-IQ" b="1" dirty="0"/>
              <a:t>. </a:t>
            </a:r>
            <a:r>
              <a:rPr lang="ar-IQ" b="1" dirty="0">
                <a:solidFill>
                  <a:srgbClr val="00B0F0"/>
                </a:solidFill>
              </a:rPr>
              <a:t>الأرشفة</a:t>
            </a:r>
            <a:r>
              <a:rPr lang="ar-IQ" b="1" dirty="0"/>
              <a:t>: الأفلام تظل جزءًا من التراث الثقافي والفني لأي بلد، ويمكن أن تصبح أيقونات في تاريخ السينما.</a:t>
            </a:r>
          </a:p>
          <a:p>
            <a:pPr marL="0" indent="0">
              <a:buNone/>
            </a:pPr>
            <a:endParaRPr lang="ar-IQ" b="1" dirty="0"/>
          </a:p>
          <a:p>
            <a:pPr marL="0" indent="0">
              <a:buNone/>
            </a:pPr>
            <a:endParaRPr lang="ar-IQ" b="1" dirty="0"/>
          </a:p>
          <a:p>
            <a:pPr marL="0" indent="0">
              <a:buNone/>
            </a:pPr>
            <a:endParaRPr lang="ar-IQ" b="1" dirty="0"/>
          </a:p>
          <a:p>
            <a:pPr marL="0" indent="0">
              <a:buNone/>
            </a:pPr>
            <a:endParaRPr lang="ar-IQ" b="1" dirty="0"/>
          </a:p>
        </p:txBody>
      </p:sp>
      <p:sp>
        <p:nvSpPr>
          <p:cNvPr id="4" name="مخطط انسيابي: معالجة 3"/>
          <p:cNvSpPr/>
          <p:nvPr/>
        </p:nvSpPr>
        <p:spPr>
          <a:xfrm>
            <a:off x="539552" y="6165304"/>
            <a:ext cx="648072"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9</a:t>
            </a:r>
            <a:endParaRPr lang="ar-IQ" b="1" dirty="0">
              <a:solidFill>
                <a:srgbClr val="FF0000"/>
              </a:solidFill>
            </a:endParaRPr>
          </a:p>
        </p:txBody>
      </p:sp>
    </p:spTree>
    <p:extLst>
      <p:ext uri="{BB962C8B-B14F-4D97-AF65-F5344CB8AC3E}">
        <p14:creationId xmlns:p14="http://schemas.microsoft.com/office/powerpoint/2010/main" val="1614467539"/>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tx2">
              <a:lumMod val="20000"/>
              <a:lumOff val="80000"/>
            </a:schemeClr>
          </a:solidFill>
        </p:spPr>
        <p:txBody>
          <a:bodyPr>
            <a:noAutofit/>
          </a:bodyPr>
          <a:lstStyle/>
          <a:p>
            <a:pPr algn="r"/>
            <a:r>
              <a:rPr lang="ar-IQ" sz="3600" b="1" dirty="0">
                <a:solidFill>
                  <a:srgbClr val="FF0000"/>
                </a:solidFill>
              </a:rPr>
              <a:t>التحديات التي تواجه الدراما في العالم العربي </a:t>
            </a:r>
            <a:r>
              <a:rPr lang="ar-IQ" sz="3600" b="1" dirty="0" smtClean="0">
                <a:solidFill>
                  <a:srgbClr val="FF0000"/>
                </a:solidFill>
              </a:rPr>
              <a:t>والعراق </a:t>
            </a:r>
            <a:r>
              <a:rPr lang="ar-IQ" sz="3600" b="1" dirty="0">
                <a:solidFill>
                  <a:srgbClr val="FF0000"/>
                </a:solidFill>
              </a:rPr>
              <a:t>في التلفزيون</a:t>
            </a:r>
            <a:r>
              <a:rPr lang="ar-IQ" sz="3600" b="1" dirty="0" smtClean="0">
                <a:solidFill>
                  <a:srgbClr val="FF0000"/>
                </a:solidFill>
              </a:rPr>
              <a:t>:</a:t>
            </a:r>
            <a:endParaRPr lang="ar-IQ" sz="3600" b="1" dirty="0">
              <a:solidFill>
                <a:srgbClr val="FF0000"/>
              </a:solidFill>
            </a:endParaRPr>
          </a:p>
        </p:txBody>
      </p:sp>
      <p:sp>
        <p:nvSpPr>
          <p:cNvPr id="3" name="عنصر نائب للمحتوى 2"/>
          <p:cNvSpPr>
            <a:spLocks noGrp="1"/>
          </p:cNvSpPr>
          <p:nvPr>
            <p:ph idx="1"/>
          </p:nvPr>
        </p:nvSpPr>
        <p:spPr>
          <a:xfrm>
            <a:off x="457200" y="1556792"/>
            <a:ext cx="8229600" cy="4525963"/>
          </a:xfrm>
        </p:spPr>
        <p:txBody>
          <a:bodyPr>
            <a:normAutofit/>
          </a:bodyPr>
          <a:lstStyle/>
          <a:p>
            <a:pPr marL="0" indent="0" algn="justLow">
              <a:buNone/>
            </a:pPr>
            <a:r>
              <a:rPr lang="ar-IQ" sz="4000" b="1" dirty="0" smtClean="0"/>
              <a:t>1. </a:t>
            </a:r>
            <a:r>
              <a:rPr lang="ar-IQ" sz="4000" b="1" dirty="0">
                <a:solidFill>
                  <a:srgbClr val="FF0000"/>
                </a:solidFill>
              </a:rPr>
              <a:t>ضعف الإنتاج</a:t>
            </a:r>
            <a:r>
              <a:rPr lang="ar-IQ" sz="4000" b="1" dirty="0"/>
              <a:t>: قلة الميزانيات تؤدي أحيانًا إلى ضعف الجودة</a:t>
            </a:r>
            <a:r>
              <a:rPr lang="ar-IQ" sz="4000" b="1" dirty="0" smtClean="0"/>
              <a:t>.</a:t>
            </a:r>
            <a:endParaRPr lang="ar-IQ" sz="4000" b="1" dirty="0"/>
          </a:p>
          <a:p>
            <a:pPr marL="0" indent="0" algn="justLow">
              <a:buNone/>
            </a:pPr>
            <a:r>
              <a:rPr lang="ar-IQ" sz="4000" b="1" dirty="0"/>
              <a:t>2. </a:t>
            </a:r>
            <a:r>
              <a:rPr lang="ar-IQ" sz="4000" b="1" dirty="0">
                <a:solidFill>
                  <a:srgbClr val="FF0000"/>
                </a:solidFill>
              </a:rPr>
              <a:t>الرقابة: </a:t>
            </a:r>
            <a:r>
              <a:rPr lang="ar-IQ" sz="4000" b="1" dirty="0"/>
              <a:t>القيود المفروضة على المحتوى تحد من حرية التعبير الفني</a:t>
            </a:r>
            <a:r>
              <a:rPr lang="ar-IQ" sz="4000" b="1" dirty="0" smtClean="0"/>
              <a:t>.</a:t>
            </a:r>
            <a:endParaRPr lang="ar-IQ" sz="4000" b="1" dirty="0"/>
          </a:p>
          <a:p>
            <a:pPr marL="0" indent="0" algn="justLow">
              <a:buNone/>
            </a:pPr>
            <a:r>
              <a:rPr lang="ar-IQ" sz="4000" b="1" dirty="0"/>
              <a:t>3. </a:t>
            </a:r>
            <a:r>
              <a:rPr lang="ar-IQ" sz="4000" b="1" dirty="0">
                <a:solidFill>
                  <a:srgbClr val="FF0000"/>
                </a:solidFill>
              </a:rPr>
              <a:t>تكرار القصص</a:t>
            </a:r>
            <a:r>
              <a:rPr lang="ar-IQ" sz="4000" b="1" dirty="0"/>
              <a:t>: التركيز على موضوعات محددة (مثل الثأر والحب التقليدي) دون تجديد.</a:t>
            </a:r>
          </a:p>
          <a:p>
            <a:pPr marL="0" indent="0" algn="justLow">
              <a:buNone/>
            </a:pPr>
            <a:endParaRPr lang="ar-IQ" sz="4000" b="1" dirty="0"/>
          </a:p>
          <a:p>
            <a:pPr marL="0" indent="0" algn="justLow">
              <a:buNone/>
            </a:pPr>
            <a:endParaRPr lang="ar-IQ" sz="4000" b="1" dirty="0"/>
          </a:p>
          <a:p>
            <a:pPr marL="0" indent="0" algn="justLow">
              <a:buNone/>
            </a:pPr>
            <a:endParaRPr lang="ar-IQ" sz="4000" b="1" dirty="0"/>
          </a:p>
        </p:txBody>
      </p:sp>
      <p:sp>
        <p:nvSpPr>
          <p:cNvPr id="4" name="مخطط انسيابي: معالجة 3"/>
          <p:cNvSpPr/>
          <p:nvPr/>
        </p:nvSpPr>
        <p:spPr>
          <a:xfrm>
            <a:off x="539552" y="6165304"/>
            <a:ext cx="792088"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10</a:t>
            </a:r>
            <a:endParaRPr lang="ar-IQ" b="1" dirty="0">
              <a:solidFill>
                <a:srgbClr val="FF0000"/>
              </a:solidFill>
            </a:endParaRPr>
          </a:p>
        </p:txBody>
      </p:sp>
    </p:spTree>
    <p:extLst>
      <p:ext uri="{BB962C8B-B14F-4D97-AF65-F5344CB8AC3E}">
        <p14:creationId xmlns:p14="http://schemas.microsoft.com/office/powerpoint/2010/main" val="3206548782"/>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tx2">
              <a:lumMod val="20000"/>
              <a:lumOff val="80000"/>
            </a:schemeClr>
          </a:solidFill>
        </p:spPr>
        <p:txBody>
          <a:bodyPr>
            <a:normAutofit/>
          </a:bodyPr>
          <a:lstStyle/>
          <a:p>
            <a:r>
              <a:rPr lang="ar-IQ" sz="5400" b="1" dirty="0">
                <a:solidFill>
                  <a:srgbClr val="FF0000"/>
                </a:solidFill>
              </a:rPr>
              <a:t>في السينما:</a:t>
            </a:r>
            <a:endParaRPr lang="ar-IQ" sz="5400" b="1" dirty="0">
              <a:solidFill>
                <a:srgbClr val="FF0000"/>
              </a:solidFill>
            </a:endParaRPr>
          </a:p>
        </p:txBody>
      </p:sp>
      <p:sp>
        <p:nvSpPr>
          <p:cNvPr id="3" name="عنصر نائب للمحتوى 2"/>
          <p:cNvSpPr>
            <a:spLocks noGrp="1"/>
          </p:cNvSpPr>
          <p:nvPr>
            <p:ph idx="1"/>
          </p:nvPr>
        </p:nvSpPr>
        <p:spPr/>
        <p:txBody>
          <a:bodyPr>
            <a:noAutofit/>
          </a:bodyPr>
          <a:lstStyle/>
          <a:p>
            <a:pPr marL="0" indent="0" algn="justLow">
              <a:buNone/>
            </a:pPr>
            <a:r>
              <a:rPr lang="ar-IQ" sz="4000" b="1" dirty="0" smtClean="0">
                <a:solidFill>
                  <a:srgbClr val="FF0000"/>
                </a:solidFill>
              </a:rPr>
              <a:t>1</a:t>
            </a:r>
            <a:r>
              <a:rPr lang="ar-IQ" sz="4000" b="1" dirty="0">
                <a:solidFill>
                  <a:srgbClr val="FF0000"/>
                </a:solidFill>
              </a:rPr>
              <a:t>. </a:t>
            </a:r>
            <a:r>
              <a:rPr lang="ar-IQ" sz="4000" b="1" dirty="0">
                <a:solidFill>
                  <a:srgbClr val="7030A0"/>
                </a:solidFill>
              </a:rPr>
              <a:t>قلة دور العرض</a:t>
            </a:r>
            <a:r>
              <a:rPr lang="ar-IQ" sz="4000" b="1" dirty="0"/>
              <a:t>: في بعض الدول العربية، عدد دور السينما محدود</a:t>
            </a:r>
            <a:r>
              <a:rPr lang="ar-IQ" sz="4000" b="1" dirty="0" smtClean="0"/>
              <a:t>.</a:t>
            </a:r>
            <a:endParaRPr lang="ar-IQ" sz="4000" b="1" dirty="0"/>
          </a:p>
          <a:p>
            <a:pPr marL="0" indent="0" algn="justLow">
              <a:buNone/>
            </a:pPr>
            <a:r>
              <a:rPr lang="ar-IQ" sz="4000" b="1" dirty="0">
                <a:solidFill>
                  <a:srgbClr val="FF0000"/>
                </a:solidFill>
              </a:rPr>
              <a:t>2. </a:t>
            </a:r>
            <a:r>
              <a:rPr lang="ar-IQ" sz="4000" b="1" dirty="0">
                <a:solidFill>
                  <a:srgbClr val="7030A0"/>
                </a:solidFill>
              </a:rPr>
              <a:t>ضعف التسويق</a:t>
            </a:r>
            <a:r>
              <a:rPr lang="ar-IQ" sz="4000" b="1" dirty="0"/>
              <a:t>: الأفلام العربية والعراقية تعاني من قلة الانتشار عالميًا</a:t>
            </a:r>
            <a:r>
              <a:rPr lang="ar-IQ" sz="4000" b="1" dirty="0" smtClean="0"/>
              <a:t>.</a:t>
            </a:r>
            <a:endParaRPr lang="ar-IQ" sz="4000" b="1" dirty="0"/>
          </a:p>
          <a:p>
            <a:pPr marL="0" indent="0" algn="justLow">
              <a:buNone/>
            </a:pPr>
            <a:r>
              <a:rPr lang="ar-IQ" sz="4000" b="1" dirty="0">
                <a:solidFill>
                  <a:srgbClr val="FF0000"/>
                </a:solidFill>
              </a:rPr>
              <a:t>3. </a:t>
            </a:r>
            <a:r>
              <a:rPr lang="ar-IQ" sz="4000" b="1" dirty="0">
                <a:solidFill>
                  <a:srgbClr val="7030A0"/>
                </a:solidFill>
              </a:rPr>
              <a:t>غياب التمويل</a:t>
            </a:r>
            <a:r>
              <a:rPr lang="ar-IQ" sz="4000" b="1" dirty="0"/>
              <a:t>: الإنتاج السينمائي غالبًا يعتمد على مبادرات فردية أو دعم محدود من الحكومات.</a:t>
            </a:r>
          </a:p>
        </p:txBody>
      </p:sp>
      <p:sp>
        <p:nvSpPr>
          <p:cNvPr id="4" name="مخطط انسيابي: معالجة 3"/>
          <p:cNvSpPr/>
          <p:nvPr/>
        </p:nvSpPr>
        <p:spPr>
          <a:xfrm>
            <a:off x="539552" y="6165304"/>
            <a:ext cx="792088"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11</a:t>
            </a:r>
            <a:endParaRPr lang="ar-IQ" b="1" dirty="0">
              <a:solidFill>
                <a:srgbClr val="FF0000"/>
              </a:solidFill>
            </a:endParaRPr>
          </a:p>
        </p:txBody>
      </p:sp>
    </p:spTree>
    <p:extLst>
      <p:ext uri="{BB962C8B-B14F-4D97-AF65-F5344CB8AC3E}">
        <p14:creationId xmlns:p14="http://schemas.microsoft.com/office/powerpoint/2010/main" val="1993028025"/>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20000"/>
              <a:lumOff val="80000"/>
            </a:schemeClr>
          </a:solidFill>
        </p:spPr>
        <p:txBody>
          <a:bodyPr>
            <a:normAutofit fontScale="90000"/>
          </a:bodyPr>
          <a:lstStyle/>
          <a:p>
            <a:r>
              <a:rPr lang="ar-IQ" b="1" dirty="0"/>
              <a:t>اقتراحات لتطوير الدراما التلفزيونية </a:t>
            </a:r>
            <a:r>
              <a:rPr lang="ar-IQ" b="1" dirty="0" smtClean="0"/>
              <a:t>والسينمائية</a:t>
            </a:r>
            <a:endParaRPr lang="ar-IQ" dirty="0"/>
          </a:p>
        </p:txBody>
      </p:sp>
      <p:sp>
        <p:nvSpPr>
          <p:cNvPr id="4" name="مستطيل 3"/>
          <p:cNvSpPr/>
          <p:nvPr/>
        </p:nvSpPr>
        <p:spPr>
          <a:xfrm>
            <a:off x="539552" y="1720840"/>
            <a:ext cx="8496944" cy="5078313"/>
          </a:xfrm>
          <a:prstGeom prst="rect">
            <a:avLst/>
          </a:prstGeom>
        </p:spPr>
        <p:txBody>
          <a:bodyPr wrap="square">
            <a:spAutoFit/>
          </a:bodyPr>
          <a:lstStyle/>
          <a:p>
            <a:pPr algn="justLow"/>
            <a:r>
              <a:rPr lang="ar-IQ" sz="3600" b="1" dirty="0" smtClean="0">
                <a:solidFill>
                  <a:schemeClr val="accent2">
                    <a:lumMod val="75000"/>
                  </a:schemeClr>
                </a:solidFill>
              </a:rPr>
              <a:t>1. </a:t>
            </a:r>
            <a:r>
              <a:rPr lang="ar-IQ" sz="3600" b="1" dirty="0">
                <a:solidFill>
                  <a:schemeClr val="accent2">
                    <a:lumMod val="75000"/>
                  </a:schemeClr>
                </a:solidFill>
              </a:rPr>
              <a:t>زيادة الاستثمار: </a:t>
            </a:r>
            <a:r>
              <a:rPr lang="ar-IQ" sz="3600" b="1" dirty="0"/>
              <a:t>تشجيع القطاع الخاص والحكومات على دعم صناعة الدراما</a:t>
            </a:r>
            <a:r>
              <a:rPr lang="ar-IQ" sz="3600" b="1" dirty="0" smtClean="0"/>
              <a:t>.</a:t>
            </a:r>
            <a:endParaRPr lang="ar-IQ" sz="3600" b="1" dirty="0"/>
          </a:p>
          <a:p>
            <a:pPr algn="justLow"/>
            <a:r>
              <a:rPr lang="ar-IQ" sz="3600" b="1" dirty="0">
                <a:solidFill>
                  <a:schemeClr val="accent2">
                    <a:lumMod val="75000"/>
                  </a:schemeClr>
                </a:solidFill>
              </a:rPr>
              <a:t>2. التدريب: </a:t>
            </a:r>
            <a:r>
              <a:rPr lang="ar-IQ" sz="3600" b="1" dirty="0"/>
              <a:t>توفير ورش عمل للمواهب في الكتابة، الإخراج، والتمثيل</a:t>
            </a:r>
            <a:r>
              <a:rPr lang="ar-IQ" sz="3600" b="1" dirty="0" smtClean="0"/>
              <a:t>.</a:t>
            </a:r>
            <a:endParaRPr lang="ar-IQ" sz="3600" b="1" dirty="0"/>
          </a:p>
          <a:p>
            <a:pPr algn="justLow"/>
            <a:r>
              <a:rPr lang="ar-IQ" sz="3600" b="1" dirty="0">
                <a:solidFill>
                  <a:schemeClr val="accent2">
                    <a:lumMod val="75000"/>
                  </a:schemeClr>
                </a:solidFill>
              </a:rPr>
              <a:t>3. التوجه العالمي: </a:t>
            </a:r>
            <a:r>
              <a:rPr lang="ar-IQ" sz="3600" b="1" dirty="0"/>
              <a:t>إنتاج أعمال تتحدث للعالم، مع الاحتفاظ بالهوية الثقافية</a:t>
            </a:r>
            <a:r>
              <a:rPr lang="ar-IQ" sz="3600" b="1" dirty="0" smtClean="0"/>
              <a:t>.</a:t>
            </a:r>
          </a:p>
          <a:p>
            <a:pPr algn="justLow"/>
            <a:r>
              <a:rPr lang="ar-IQ" sz="3600" b="1" dirty="0">
                <a:solidFill>
                  <a:schemeClr val="accent2">
                    <a:lumMod val="75000"/>
                  </a:schemeClr>
                </a:solidFill>
              </a:rPr>
              <a:t>4. توظيف التكنولوجيا: </a:t>
            </a:r>
            <a:r>
              <a:rPr lang="ar-IQ" sz="3600" b="1" dirty="0"/>
              <a:t>استخدام تقنيات حديثة مثل الذكاء الاصطناعي والمؤثرات البصرية لتحسين جودة الإنتاج.</a:t>
            </a:r>
          </a:p>
        </p:txBody>
      </p:sp>
      <p:sp>
        <p:nvSpPr>
          <p:cNvPr id="5" name="مخطط انسيابي: معالجة 4"/>
          <p:cNvSpPr/>
          <p:nvPr/>
        </p:nvSpPr>
        <p:spPr>
          <a:xfrm>
            <a:off x="539552" y="6165304"/>
            <a:ext cx="792088"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12</a:t>
            </a:r>
            <a:endParaRPr lang="ar-IQ" b="1" dirty="0">
              <a:solidFill>
                <a:srgbClr val="FF0000"/>
              </a:solidFill>
            </a:endParaRPr>
          </a:p>
        </p:txBody>
      </p:sp>
    </p:spTree>
    <p:extLst>
      <p:ext uri="{BB962C8B-B14F-4D97-AF65-F5344CB8AC3E}">
        <p14:creationId xmlns:p14="http://schemas.microsoft.com/office/powerpoint/2010/main" val="2212054559"/>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6">
              <a:lumMod val="20000"/>
              <a:lumOff val="80000"/>
            </a:schemeClr>
          </a:solidFill>
        </p:spPr>
        <p:txBody>
          <a:bodyPr/>
          <a:lstStyle/>
          <a:p>
            <a:r>
              <a:rPr lang="ar-IQ" b="1" dirty="0"/>
              <a:t>أمثلة من التجارب الملهمة</a:t>
            </a:r>
            <a:endParaRPr lang="ar-IQ" b="1" dirty="0"/>
          </a:p>
        </p:txBody>
      </p:sp>
      <p:sp>
        <p:nvSpPr>
          <p:cNvPr id="3" name="عنصر نائب للمحتوى 2"/>
          <p:cNvSpPr>
            <a:spLocks noGrp="1"/>
          </p:cNvSpPr>
          <p:nvPr>
            <p:ph idx="1"/>
          </p:nvPr>
        </p:nvSpPr>
        <p:spPr>
          <a:xfrm>
            <a:off x="3203848" y="1268760"/>
            <a:ext cx="5688632" cy="5257800"/>
          </a:xfrm>
        </p:spPr>
        <p:txBody>
          <a:bodyPr>
            <a:normAutofit fontScale="25000" lnSpcReduction="20000"/>
          </a:bodyPr>
          <a:lstStyle/>
          <a:p>
            <a:pPr marL="0" indent="0" algn="justLow">
              <a:buNone/>
            </a:pPr>
            <a:endParaRPr lang="ar-IQ" b="1" dirty="0"/>
          </a:p>
          <a:p>
            <a:pPr marL="0" indent="0" algn="justLow">
              <a:buNone/>
            </a:pPr>
            <a:r>
              <a:rPr lang="ar-IQ" sz="16000" b="1" dirty="0">
                <a:solidFill>
                  <a:srgbClr val="FF0000"/>
                </a:solidFill>
              </a:rPr>
              <a:t>تجارب عالمية</a:t>
            </a:r>
            <a:r>
              <a:rPr lang="ar-IQ" sz="16000" b="1" dirty="0" smtClean="0">
                <a:solidFill>
                  <a:srgbClr val="FF0000"/>
                </a:solidFill>
              </a:rPr>
              <a:t>:</a:t>
            </a:r>
            <a:endParaRPr lang="ar-IQ" sz="16000" b="1" dirty="0">
              <a:solidFill>
                <a:srgbClr val="FF0000"/>
              </a:solidFill>
            </a:endParaRPr>
          </a:p>
          <a:p>
            <a:pPr marL="0" indent="0" algn="justLow">
              <a:buNone/>
            </a:pPr>
            <a:r>
              <a:rPr lang="ar-IQ" sz="16000" b="1" dirty="0">
                <a:solidFill>
                  <a:srgbClr val="0070C0"/>
                </a:solidFill>
              </a:rPr>
              <a:t>السينما الإيرانية: </a:t>
            </a:r>
            <a:r>
              <a:rPr lang="ar-IQ" sz="16000" b="1" dirty="0"/>
              <a:t>أثبتت قدرتها على المنافسة عالميًا رغم قلة الميزانيات. مثال</a:t>
            </a:r>
            <a:r>
              <a:rPr lang="ar-IQ" sz="16000" b="1" dirty="0" smtClean="0"/>
              <a:t>:</a:t>
            </a:r>
          </a:p>
          <a:p>
            <a:pPr marL="0" indent="0" algn="justLow">
              <a:buNone/>
            </a:pPr>
            <a:r>
              <a:rPr lang="ar-IQ" sz="16000" b="1" dirty="0" smtClean="0"/>
              <a:t> </a:t>
            </a:r>
            <a:r>
              <a:rPr lang="ar-IQ" sz="16000" b="1" dirty="0"/>
              <a:t>فيلم </a:t>
            </a:r>
            <a:r>
              <a:rPr lang="en-US" sz="16000" b="1" dirty="0"/>
              <a:t>A Separation </a:t>
            </a:r>
            <a:endParaRPr lang="ar-IQ" sz="16000" b="1" dirty="0" smtClean="0"/>
          </a:p>
          <a:p>
            <a:pPr marL="0" indent="0" algn="justLow">
              <a:buNone/>
            </a:pPr>
            <a:r>
              <a:rPr lang="ar-IQ" sz="16000" b="1" dirty="0" smtClean="0">
                <a:solidFill>
                  <a:srgbClr val="FFC000"/>
                </a:solidFill>
              </a:rPr>
              <a:t>الحائز </a:t>
            </a:r>
            <a:r>
              <a:rPr lang="ar-IQ" sz="16000" b="1" dirty="0">
                <a:solidFill>
                  <a:srgbClr val="FFC000"/>
                </a:solidFill>
              </a:rPr>
              <a:t>على جائزة الأوسكار</a:t>
            </a:r>
            <a:r>
              <a:rPr lang="ar-IQ" sz="16000" b="1" dirty="0" smtClean="0">
                <a:solidFill>
                  <a:srgbClr val="FFC000"/>
                </a:solidFill>
              </a:rPr>
              <a:t>.</a:t>
            </a:r>
            <a:endParaRPr lang="ar-IQ" sz="16000" b="1" dirty="0">
              <a:solidFill>
                <a:srgbClr val="FFC000"/>
              </a:solidFill>
            </a:endParaRPr>
          </a:p>
          <a:p>
            <a:pPr marL="0" indent="0" algn="justLow">
              <a:buNone/>
            </a:pPr>
            <a:r>
              <a:rPr lang="ar-IQ" sz="16000" b="1" dirty="0">
                <a:solidFill>
                  <a:srgbClr val="FF0000"/>
                </a:solidFill>
              </a:rPr>
              <a:t>هوليوود</a:t>
            </a:r>
            <a:r>
              <a:rPr lang="ar-IQ" sz="16000" b="1" dirty="0"/>
              <a:t>: الأفلام مثل </a:t>
            </a:r>
            <a:r>
              <a:rPr lang="en-US" sz="16000" b="1" dirty="0"/>
              <a:t>Avatar </a:t>
            </a:r>
            <a:r>
              <a:rPr lang="ar-IQ" sz="16000" b="1" dirty="0"/>
              <a:t>و</a:t>
            </a:r>
            <a:r>
              <a:rPr lang="en-US" sz="16000" b="1" dirty="0"/>
              <a:t>The Dark Knight </a:t>
            </a:r>
            <a:r>
              <a:rPr lang="ar-IQ" sz="16000" b="1" dirty="0"/>
              <a:t>تجمع بين القصة المذهلة والتقنيات البصرية المتقدمة.</a:t>
            </a:r>
          </a:p>
        </p:txBody>
      </p:sp>
      <p:sp>
        <p:nvSpPr>
          <p:cNvPr id="4" name="مستطيل 3"/>
          <p:cNvSpPr/>
          <p:nvPr/>
        </p:nvSpPr>
        <p:spPr>
          <a:xfrm>
            <a:off x="395536" y="1628800"/>
            <a:ext cx="2808312" cy="5112568"/>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5" name="مخطط انسيابي: معالجة 4"/>
          <p:cNvSpPr/>
          <p:nvPr/>
        </p:nvSpPr>
        <p:spPr>
          <a:xfrm>
            <a:off x="539552" y="6165304"/>
            <a:ext cx="792088"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13</a:t>
            </a:r>
            <a:endParaRPr lang="ar-IQ" b="1" dirty="0">
              <a:solidFill>
                <a:srgbClr val="FF0000"/>
              </a:solidFill>
            </a:endParaRPr>
          </a:p>
        </p:txBody>
      </p:sp>
    </p:spTree>
    <p:extLst>
      <p:ext uri="{BB962C8B-B14F-4D97-AF65-F5344CB8AC3E}">
        <p14:creationId xmlns:p14="http://schemas.microsoft.com/office/powerpoint/2010/main" val="2068875283"/>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652664" y="274638"/>
            <a:ext cx="5034136" cy="1143000"/>
          </a:xfrm>
          <a:solidFill>
            <a:schemeClr val="accent6">
              <a:lumMod val="20000"/>
              <a:lumOff val="80000"/>
            </a:schemeClr>
          </a:solidFill>
        </p:spPr>
        <p:txBody>
          <a:bodyPr>
            <a:normAutofit/>
          </a:bodyPr>
          <a:lstStyle/>
          <a:p>
            <a:pPr algn="r"/>
            <a:r>
              <a:rPr lang="ar-IQ" b="1" dirty="0">
                <a:solidFill>
                  <a:srgbClr val="FF0000"/>
                </a:solidFill>
              </a:rPr>
              <a:t>تجارب عربية</a:t>
            </a:r>
            <a:r>
              <a:rPr lang="ar-IQ" b="1" dirty="0" smtClean="0">
                <a:solidFill>
                  <a:srgbClr val="FF0000"/>
                </a:solidFill>
              </a:rPr>
              <a:t>:</a:t>
            </a:r>
            <a:endParaRPr lang="ar-IQ" dirty="0">
              <a:solidFill>
                <a:srgbClr val="FF0000"/>
              </a:solidFill>
            </a:endParaRPr>
          </a:p>
        </p:txBody>
      </p:sp>
      <p:sp>
        <p:nvSpPr>
          <p:cNvPr id="4" name="مستطيل 3"/>
          <p:cNvSpPr/>
          <p:nvPr/>
        </p:nvSpPr>
        <p:spPr>
          <a:xfrm>
            <a:off x="3491880" y="1519039"/>
            <a:ext cx="5472608" cy="4832092"/>
          </a:xfrm>
          <a:prstGeom prst="rect">
            <a:avLst/>
          </a:prstGeom>
        </p:spPr>
        <p:txBody>
          <a:bodyPr wrap="square">
            <a:spAutoFit/>
          </a:bodyPr>
          <a:lstStyle/>
          <a:p>
            <a:pPr algn="just"/>
            <a:r>
              <a:rPr lang="ar-IQ" sz="2800" b="1" dirty="0" smtClean="0">
                <a:solidFill>
                  <a:srgbClr val="FF0000"/>
                </a:solidFill>
              </a:rPr>
              <a:t>الدراما </a:t>
            </a:r>
            <a:r>
              <a:rPr lang="ar-IQ" sz="2800" b="1" dirty="0">
                <a:solidFill>
                  <a:srgbClr val="FF0000"/>
                </a:solidFill>
              </a:rPr>
              <a:t>السورية: </a:t>
            </a:r>
            <a:r>
              <a:rPr lang="ar-IQ" sz="2800" b="1" dirty="0"/>
              <a:t>رغم الأزمات، قدمت أعمالًا تُعرض عالميًا، مثل "</a:t>
            </a:r>
            <a:r>
              <a:rPr lang="ar-IQ" sz="2800" b="1" dirty="0">
                <a:solidFill>
                  <a:srgbClr val="0070C0"/>
                </a:solidFill>
              </a:rPr>
              <a:t>باب الحارة</a:t>
            </a:r>
            <a:r>
              <a:rPr lang="ar-IQ" sz="2800" b="1" dirty="0" smtClean="0"/>
              <a:t>".</a:t>
            </a:r>
            <a:endParaRPr lang="ar-IQ" sz="2800" b="1" dirty="0"/>
          </a:p>
          <a:p>
            <a:pPr algn="just"/>
            <a:r>
              <a:rPr lang="ar-IQ" sz="2800" b="1" dirty="0"/>
              <a:t>السينما المصرية: الأفلام مثل "</a:t>
            </a:r>
            <a:r>
              <a:rPr lang="ar-IQ" sz="2800" b="1" dirty="0">
                <a:solidFill>
                  <a:srgbClr val="00B0F0"/>
                </a:solidFill>
              </a:rPr>
              <a:t>عمارة يعقوبيان</a:t>
            </a:r>
            <a:r>
              <a:rPr lang="ar-IQ" sz="2800" b="1" dirty="0"/>
              <a:t>" ناقشت قضايا اجتماعية بجرأة</a:t>
            </a:r>
            <a:r>
              <a:rPr lang="ar-IQ" sz="2800" b="1" dirty="0" smtClean="0"/>
              <a:t>.</a:t>
            </a:r>
            <a:endParaRPr lang="ar-IQ" sz="2800" b="1" dirty="0"/>
          </a:p>
          <a:p>
            <a:pPr algn="just"/>
            <a:r>
              <a:rPr lang="ar-IQ" sz="2800" b="1" dirty="0">
                <a:solidFill>
                  <a:srgbClr val="FF0000"/>
                </a:solidFill>
              </a:rPr>
              <a:t>تجارب عراقية</a:t>
            </a:r>
            <a:r>
              <a:rPr lang="ar-IQ" sz="2800" b="1" dirty="0" smtClean="0">
                <a:solidFill>
                  <a:srgbClr val="FF0000"/>
                </a:solidFill>
              </a:rPr>
              <a:t>:</a:t>
            </a:r>
            <a:endParaRPr lang="ar-IQ" sz="2800" b="1" dirty="0">
              <a:solidFill>
                <a:srgbClr val="FF0000"/>
              </a:solidFill>
            </a:endParaRPr>
          </a:p>
          <a:p>
            <a:pPr algn="just"/>
            <a:r>
              <a:rPr lang="ar-IQ" sz="2800" b="1" dirty="0"/>
              <a:t>الدراما: مسلسلات مثل "</a:t>
            </a:r>
            <a:r>
              <a:rPr lang="ar-IQ" sz="2800" b="1" dirty="0">
                <a:solidFill>
                  <a:srgbClr val="00B0F0"/>
                </a:solidFill>
              </a:rPr>
              <a:t>النسر وعيون المدينة</a:t>
            </a:r>
            <a:r>
              <a:rPr lang="ar-IQ" sz="2800" b="1" dirty="0"/>
              <a:t>" قدمت صورة مميزة عن العراق في السبعينيات</a:t>
            </a:r>
            <a:r>
              <a:rPr lang="ar-IQ" sz="2800" b="1" dirty="0" smtClean="0"/>
              <a:t>.</a:t>
            </a:r>
            <a:endParaRPr lang="ar-IQ" sz="2800" b="1" dirty="0"/>
          </a:p>
          <a:p>
            <a:pPr algn="just"/>
            <a:r>
              <a:rPr lang="ar-IQ" sz="2800" b="1" dirty="0"/>
              <a:t>السينما: فيلم "الرحلة" للمخرج محمد الدراجي عرض واقع الحياة في بغداد بأسلوب درامي مؤثر</a:t>
            </a:r>
            <a:r>
              <a:rPr lang="ar-IQ" sz="2800" b="1" dirty="0" smtClean="0"/>
              <a:t>.</a:t>
            </a:r>
            <a:endParaRPr lang="ar-IQ" sz="2800" b="1" dirty="0"/>
          </a:p>
        </p:txBody>
      </p:sp>
      <p:sp>
        <p:nvSpPr>
          <p:cNvPr id="5" name="مستطيل مستدير الزوايا 4"/>
          <p:cNvSpPr/>
          <p:nvPr/>
        </p:nvSpPr>
        <p:spPr>
          <a:xfrm>
            <a:off x="323528" y="2530649"/>
            <a:ext cx="2880320" cy="1978471"/>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7" name="مستطيل مستدير الزوايا 6"/>
          <p:cNvSpPr/>
          <p:nvPr/>
        </p:nvSpPr>
        <p:spPr>
          <a:xfrm>
            <a:off x="323528" y="4653136"/>
            <a:ext cx="2880320" cy="2016224"/>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8" name="مستطيل مستدير الزوايا 7"/>
          <p:cNvSpPr/>
          <p:nvPr/>
        </p:nvSpPr>
        <p:spPr>
          <a:xfrm>
            <a:off x="323528" y="260648"/>
            <a:ext cx="2880320" cy="2125985"/>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9" name="مخطط انسيابي: معالجة 8"/>
          <p:cNvSpPr/>
          <p:nvPr/>
        </p:nvSpPr>
        <p:spPr>
          <a:xfrm>
            <a:off x="539552" y="6165304"/>
            <a:ext cx="792088"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14</a:t>
            </a:r>
            <a:endParaRPr lang="ar-IQ" b="1" dirty="0">
              <a:solidFill>
                <a:srgbClr val="FF0000"/>
              </a:solidFill>
            </a:endParaRPr>
          </a:p>
        </p:txBody>
      </p:sp>
    </p:spTree>
    <p:extLst>
      <p:ext uri="{BB962C8B-B14F-4D97-AF65-F5344CB8AC3E}">
        <p14:creationId xmlns:p14="http://schemas.microsoft.com/office/powerpoint/2010/main" val="3221650360"/>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نص 4"/>
          <p:cNvSpPr>
            <a:spLocks noGrp="1"/>
          </p:cNvSpPr>
          <p:nvPr>
            <p:ph type="body" sz="quarter" idx="3"/>
          </p:nvPr>
        </p:nvSpPr>
        <p:spPr>
          <a:xfrm>
            <a:off x="4645025" y="188640"/>
            <a:ext cx="4041775" cy="855786"/>
          </a:xfrm>
          <a:solidFill>
            <a:schemeClr val="accent6">
              <a:lumMod val="20000"/>
              <a:lumOff val="80000"/>
            </a:schemeClr>
          </a:solidFill>
        </p:spPr>
        <p:txBody>
          <a:bodyPr>
            <a:normAutofit fontScale="25000" lnSpcReduction="20000"/>
          </a:bodyPr>
          <a:lstStyle/>
          <a:p>
            <a:endParaRPr lang="ar-IQ" dirty="0" smtClean="0"/>
          </a:p>
          <a:p>
            <a:pPr algn="ctr"/>
            <a:r>
              <a:rPr lang="ar-IQ" sz="16000" dirty="0" smtClean="0"/>
              <a:t>الخلاصة</a:t>
            </a:r>
            <a:endParaRPr lang="ar-IQ" dirty="0"/>
          </a:p>
          <a:p>
            <a:endParaRPr lang="ar-IQ" dirty="0"/>
          </a:p>
        </p:txBody>
      </p:sp>
      <p:sp>
        <p:nvSpPr>
          <p:cNvPr id="6" name="عنصر نائب للمحتوى 5"/>
          <p:cNvSpPr>
            <a:spLocks noGrp="1"/>
          </p:cNvSpPr>
          <p:nvPr>
            <p:ph sz="quarter" idx="4"/>
          </p:nvPr>
        </p:nvSpPr>
        <p:spPr>
          <a:xfrm>
            <a:off x="4645025" y="1196752"/>
            <a:ext cx="4041775" cy="5544616"/>
          </a:xfrm>
          <a:solidFill>
            <a:schemeClr val="bg1"/>
          </a:solidFill>
        </p:spPr>
        <p:txBody>
          <a:bodyPr>
            <a:noAutofit/>
          </a:bodyPr>
          <a:lstStyle/>
          <a:p>
            <a:pPr marL="0" indent="0" algn="justLow">
              <a:buNone/>
            </a:pPr>
            <a:r>
              <a:rPr lang="ar-IQ" sz="3200" b="1" dirty="0" smtClean="0"/>
              <a:t>تُعد </a:t>
            </a:r>
            <a:r>
              <a:rPr lang="ar-IQ" sz="3200" b="1" dirty="0"/>
              <a:t>الدراما </a:t>
            </a:r>
            <a:r>
              <a:rPr lang="ar-IQ" sz="3200" b="1" dirty="0">
                <a:solidFill>
                  <a:srgbClr val="FF0000"/>
                </a:solidFill>
              </a:rPr>
              <a:t>التلفزيونية</a:t>
            </a:r>
            <a:r>
              <a:rPr lang="ar-IQ" sz="3200" b="1" dirty="0"/>
              <a:t> </a:t>
            </a:r>
            <a:r>
              <a:rPr lang="ar-IQ" sz="3200" b="1" dirty="0">
                <a:solidFill>
                  <a:srgbClr val="FF0000"/>
                </a:solidFill>
              </a:rPr>
              <a:t>والسينمائية</a:t>
            </a:r>
            <a:r>
              <a:rPr lang="ar-IQ" sz="3200" b="1" dirty="0"/>
              <a:t> من أهم أدوات التعبير </a:t>
            </a:r>
            <a:r>
              <a:rPr lang="ar-IQ" sz="3200" b="1" dirty="0">
                <a:solidFill>
                  <a:srgbClr val="FF0000"/>
                </a:solidFill>
              </a:rPr>
              <a:t>الفني والثقافي</a:t>
            </a:r>
            <a:r>
              <a:rPr lang="ar-IQ" sz="3200" b="1" dirty="0"/>
              <a:t>، سواء في </a:t>
            </a:r>
            <a:r>
              <a:rPr lang="ar-IQ" sz="3200" b="1" dirty="0">
                <a:solidFill>
                  <a:srgbClr val="00B0F0"/>
                </a:solidFill>
              </a:rPr>
              <a:t>العراق أو العالم العربي</a:t>
            </a:r>
            <a:r>
              <a:rPr lang="ar-IQ" sz="3200" b="1" dirty="0"/>
              <a:t>. تحتاج هذه الصناعات إلى </a:t>
            </a:r>
            <a:r>
              <a:rPr lang="ar-IQ" sz="3200" b="1" dirty="0">
                <a:solidFill>
                  <a:srgbClr val="7030A0"/>
                </a:solidFill>
              </a:rPr>
              <a:t>دعم وتطوير مستمر</a:t>
            </a:r>
            <a:r>
              <a:rPr lang="ar-IQ" sz="3200" b="1" dirty="0"/>
              <a:t> لتواكب التغيرات التقنية والاجتماعية، مع الحفاظ </a:t>
            </a:r>
            <a:r>
              <a:rPr lang="ar-IQ" sz="3200" b="1" dirty="0">
                <a:solidFill>
                  <a:srgbClr val="FF0000"/>
                </a:solidFill>
              </a:rPr>
              <a:t>على الهوية الثقافية والمساهمة في بناء مجتمع واعٍ ومثقف.</a:t>
            </a:r>
          </a:p>
        </p:txBody>
      </p:sp>
      <p:sp>
        <p:nvSpPr>
          <p:cNvPr id="7" name="مستطيل 6"/>
          <p:cNvSpPr/>
          <p:nvPr/>
        </p:nvSpPr>
        <p:spPr>
          <a:xfrm>
            <a:off x="107504" y="404664"/>
            <a:ext cx="4328368" cy="5976664"/>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b="1" dirty="0">
              <a:solidFill>
                <a:srgbClr val="FF0000"/>
              </a:solidFill>
            </a:endParaRPr>
          </a:p>
        </p:txBody>
      </p:sp>
      <p:sp>
        <p:nvSpPr>
          <p:cNvPr id="9" name="مخطط انسيابي: معالجة 8"/>
          <p:cNvSpPr/>
          <p:nvPr/>
        </p:nvSpPr>
        <p:spPr>
          <a:xfrm>
            <a:off x="539552" y="6165304"/>
            <a:ext cx="792088" cy="504056"/>
          </a:xfrm>
          <a:prstGeom prst="flowChartProcess">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solidFill>
                  <a:srgbClr val="FF0000"/>
                </a:solidFill>
              </a:rPr>
              <a:t>15</a:t>
            </a:r>
            <a:endParaRPr lang="ar-IQ" b="1" dirty="0">
              <a:solidFill>
                <a:srgbClr val="FF0000"/>
              </a:solidFill>
            </a:endParaRPr>
          </a:p>
        </p:txBody>
      </p:sp>
    </p:spTree>
    <p:extLst>
      <p:ext uri="{BB962C8B-B14F-4D97-AF65-F5344CB8AC3E}">
        <p14:creationId xmlns:p14="http://schemas.microsoft.com/office/powerpoint/2010/main" val="3554846666"/>
      </p:ext>
    </p:extLst>
  </p:cSld>
  <p:clrMapOvr>
    <a:masterClrMapping/>
  </p:clrMapOvr>
  <mc:AlternateContent xmlns:mc="http://schemas.openxmlformats.org/markup-compatibility/2006">
    <mc:Choice xmlns:p14="http://schemas.microsoft.com/office/powerpoint/2010/main" Requires="p14">
      <p:transition spd="slow" p14:dur="1100">
        <p14:switch dir="l"/>
      </p:transition>
    </mc:Choice>
    <mc:Fallback>
      <p:transition spd="slow">
        <p:fade/>
      </p:transition>
    </mc:Fallback>
  </mc:AlternateContent>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908</Words>
  <Application>Microsoft Office PowerPoint</Application>
  <PresentationFormat>عرض على الشاشة (3:4)‏</PresentationFormat>
  <Paragraphs>96</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سمة Office</vt:lpstr>
      <vt:lpstr>عرض تقديمي في PowerPoint</vt:lpstr>
      <vt:lpstr>الدراما التلفزيونية والدراما السينمائية: تعريف وتفاصيل</vt:lpstr>
      <vt:lpstr>خصائص الدراما التلفزيونية:</vt:lpstr>
      <vt:lpstr>هناك العديد من التجارب </vt:lpstr>
      <vt:lpstr>عرض تقديمي في PowerPoint</vt:lpstr>
      <vt:lpstr>عرض تقديمي في PowerPoint</vt:lpstr>
      <vt:lpstr>الفروقات بين الدراما التلفزيونية والسينمائية</vt:lpstr>
      <vt:lpstr>ملاحظات ختامية:</vt:lpstr>
      <vt:lpstr>عرض تقديمي في PowerPoint</vt:lpstr>
      <vt:lpstr>الدراما السينمائية:</vt:lpstr>
      <vt:lpstr>التحديات التي تواجه الدراما في العالم العربي والعراق في التلفزيون:</vt:lpstr>
      <vt:lpstr>في السينما:</vt:lpstr>
      <vt:lpstr>اقتراحات لتطوير الدراما التلفزيونية والسينمائية</vt:lpstr>
      <vt:lpstr>أمثلة من التجارب الملهمة</vt:lpstr>
      <vt:lpstr>تجارب عربية: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Aa</dc:creator>
  <cp:lastModifiedBy>Aa</cp:lastModifiedBy>
  <cp:revision>13</cp:revision>
  <dcterms:created xsi:type="dcterms:W3CDTF">2024-12-29T21:46:00Z</dcterms:created>
  <dcterms:modified xsi:type="dcterms:W3CDTF">2024-12-30T23:03:27Z</dcterms:modified>
</cp:coreProperties>
</file>