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
  </p:notesMasterIdLst>
  <p:sldIdLst>
    <p:sldId id="256" r:id="rId2"/>
    <p:sldId id="264" r:id="rId3"/>
    <p:sldId id="265" r:id="rId4"/>
    <p:sldId id="267" r:id="rId5"/>
    <p:sldId id="266" r:id="rId6"/>
    <p:sldId id="268" r:id="rId7"/>
    <p:sldId id="269" r:id="rId8"/>
    <p:sldId id="270" r:id="rId9"/>
    <p:sldId id="271" r:id="rId10"/>
    <p:sldId id="272"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005" autoAdjust="0"/>
    <p:restoredTop sz="94660"/>
  </p:normalViewPr>
  <p:slideViewPr>
    <p:cSldViewPr>
      <p:cViewPr>
        <p:scale>
          <a:sx n="60" d="100"/>
          <a:sy n="60" d="100"/>
        </p:scale>
        <p:origin x="-870"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FEB7B23-1763-42D0-B243-92384ACE372E}" type="datetimeFigureOut">
              <a:rPr lang="ar-IQ" smtClean="0"/>
              <a:t>05/07/1446</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8C9F0B-639A-4BA4-8CF8-1B154304B743}" type="slidenum">
              <a:rPr lang="ar-IQ" smtClean="0"/>
              <a:t>‹#›</a:t>
            </a:fld>
            <a:endParaRPr lang="ar-IQ"/>
          </a:p>
        </p:txBody>
      </p:sp>
    </p:spTree>
    <p:extLst>
      <p:ext uri="{BB962C8B-B14F-4D97-AF65-F5344CB8AC3E}">
        <p14:creationId xmlns:p14="http://schemas.microsoft.com/office/powerpoint/2010/main" val="33190715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05/07/1446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05/07/1446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05/07/1446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05/07/1446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a\Desktop\الموسيقى التصويرية المرحلة الرابعةنسخ.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40760"/>
          </a:xfrm>
          <a:prstGeom prst="rect">
            <a:avLst/>
          </a:prstGeom>
          <a:noFill/>
          <a:extLst>
            <a:ext uri="{909E8E84-426E-40DD-AFC4-6F175D3DCCD1}">
              <a14:hiddenFill xmlns:a14="http://schemas.microsoft.com/office/drawing/2010/main">
                <a:solidFill>
                  <a:srgbClr val="FFFFFF"/>
                </a:solidFill>
              </a14:hiddenFill>
            </a:ext>
          </a:extLst>
        </p:spPr>
      </p:pic>
      <p:sp>
        <p:nvSpPr>
          <p:cNvPr id="2" name="مربع نص 1"/>
          <p:cNvSpPr txBox="1"/>
          <p:nvPr/>
        </p:nvSpPr>
        <p:spPr>
          <a:xfrm>
            <a:off x="4098794" y="3933056"/>
            <a:ext cx="473206" cy="707886"/>
          </a:xfrm>
          <a:prstGeom prst="rect">
            <a:avLst/>
          </a:prstGeom>
          <a:noFill/>
        </p:spPr>
        <p:txBody>
          <a:bodyPr wrap="none" rtlCol="1">
            <a:spAutoFit/>
          </a:bodyPr>
          <a:lstStyle/>
          <a:p>
            <a:r>
              <a:rPr lang="ar-IQ" sz="4000" b="1" dirty="0" smtClean="0">
                <a:solidFill>
                  <a:srgbClr val="FF0000"/>
                </a:solidFill>
              </a:rPr>
              <a:t>5</a:t>
            </a:r>
            <a:endParaRPr lang="ar-IQ" sz="4000" b="1" dirty="0">
              <a:solidFill>
                <a:srgbClr val="FF0000"/>
              </a:solidFill>
            </a:endParaRPr>
          </a:p>
        </p:txBody>
      </p:sp>
    </p:spTree>
    <p:extLst>
      <p:ext uri="{BB962C8B-B14F-4D97-AF65-F5344CB8AC3E}">
        <p14:creationId xmlns:p14="http://schemas.microsoft.com/office/powerpoint/2010/main" val="360833503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5515" y="1412776"/>
            <a:ext cx="4500501" cy="532859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3" name="مستطيل 2"/>
          <p:cNvSpPr/>
          <p:nvPr/>
        </p:nvSpPr>
        <p:spPr>
          <a:xfrm>
            <a:off x="4788024" y="1412776"/>
            <a:ext cx="4211960" cy="541784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b="1" dirty="0" smtClean="0"/>
              <a:t>تعد </a:t>
            </a:r>
            <a:r>
              <a:rPr lang="ar-SA" sz="4400" b="1" dirty="0"/>
              <a:t>الموسيقا او المظهر الصوتي السمعي عموماً، عنصراً مرتبطاً بالفعل المسرحي منذ القدم بأشكال وتجليات مختلفة، وقد حضر الصوت في </a:t>
            </a:r>
            <a:r>
              <a:rPr lang="ar-SA" sz="4400" b="1" dirty="0" smtClean="0"/>
              <a:t>المسرح</a:t>
            </a:r>
            <a:endParaRPr lang="en-US" sz="4400" b="1" dirty="0"/>
          </a:p>
        </p:txBody>
      </p:sp>
      <p:sp>
        <p:nvSpPr>
          <p:cNvPr id="7" name="مستطيل 6"/>
          <p:cNvSpPr/>
          <p:nvPr/>
        </p:nvSpPr>
        <p:spPr>
          <a:xfrm>
            <a:off x="215516" y="44624"/>
            <a:ext cx="8784468" cy="129614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6000" b="1" dirty="0" smtClean="0">
                <a:solidFill>
                  <a:srgbClr val="FF0000"/>
                </a:solidFill>
              </a:rPr>
              <a:t>استعمالات </a:t>
            </a:r>
            <a:r>
              <a:rPr lang="ar-SA" sz="6000" b="1" dirty="0">
                <a:solidFill>
                  <a:srgbClr val="FF0000"/>
                </a:solidFill>
              </a:rPr>
              <a:t>الموسيقا المسرحية</a:t>
            </a:r>
            <a:endParaRPr lang="en-US" sz="6000" b="1" dirty="0">
              <a:solidFill>
                <a:srgbClr val="FF0000"/>
              </a:solidFill>
            </a:endParaRPr>
          </a:p>
        </p:txBody>
      </p:sp>
      <p:sp>
        <p:nvSpPr>
          <p:cNvPr id="10" name="مستطيل 9"/>
          <p:cNvSpPr/>
          <p:nvPr/>
        </p:nvSpPr>
        <p:spPr>
          <a:xfrm>
            <a:off x="323528" y="6093296"/>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a:t>
            </a:r>
            <a:endParaRPr lang="ar-IQ" sz="4400" dirty="0"/>
          </a:p>
        </p:txBody>
      </p:sp>
    </p:spTree>
    <p:extLst>
      <p:ext uri="{BB962C8B-B14F-4D97-AF65-F5344CB8AC3E}">
        <p14:creationId xmlns:p14="http://schemas.microsoft.com/office/powerpoint/2010/main" val="251775714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6" name="مستطيل 5"/>
          <p:cNvSpPr/>
          <p:nvPr/>
        </p:nvSpPr>
        <p:spPr>
          <a:xfrm>
            <a:off x="3419872" y="260648"/>
            <a:ext cx="5446211" cy="640871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800" b="1" dirty="0"/>
              <a:t>في </a:t>
            </a:r>
            <a:r>
              <a:rPr lang="ar-SA" sz="4800" b="1" dirty="0" err="1"/>
              <a:t>شکل</a:t>
            </a:r>
            <a:r>
              <a:rPr lang="ar-SA" sz="4800" b="1" dirty="0"/>
              <a:t> موسيقا بواسطة مغنيين وموسيقيين يقدمون الفقرات </a:t>
            </a:r>
            <a:r>
              <a:rPr lang="ar-SA" sz="4800" b="1" dirty="0" err="1"/>
              <a:t>الانشادية</a:t>
            </a:r>
            <a:r>
              <a:rPr lang="ar-SA" sz="4800" b="1" dirty="0"/>
              <a:t> في المسرحية، والموسيقا بالنسبة للدراما عنصر جوهري من مهمتها دفع حركة الدراما الى الامام من داخل خصائص نمو الشخصيات او الحدث</a:t>
            </a:r>
            <a:r>
              <a:rPr lang="en-US" sz="4800" b="1" dirty="0"/>
              <a:t>.</a:t>
            </a:r>
          </a:p>
        </p:txBody>
      </p:sp>
      <p:sp>
        <p:nvSpPr>
          <p:cNvPr id="8" name="مستطيل 7"/>
          <p:cNvSpPr/>
          <p:nvPr/>
        </p:nvSpPr>
        <p:spPr>
          <a:xfrm>
            <a:off x="467544" y="6093296"/>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2</a:t>
            </a:r>
            <a:endParaRPr lang="ar-IQ" sz="4400" dirty="0"/>
          </a:p>
        </p:txBody>
      </p:sp>
      <p:pic>
        <p:nvPicPr>
          <p:cNvPr id="5" name="video_2025-01-04_00-05-07 [عالي الدقة].mp3">
            <a:hlinkClick r:id="" action="ppaction://media"/>
          </p:cNvPr>
          <p:cNvPicPr>
            <a:picLocks noChangeAspect="1"/>
          </p:cNvPicPr>
          <p:nvPr>
            <a:audioFile r:link="rId2"/>
            <p:extLst>
              <p:ext uri="{DAA4B4D4-6D71-4841-9C94-3DE7FCFB9230}">
                <p14:media xmlns:p14="http://schemas.microsoft.com/office/powerpoint/2010/main" r:embed="rId1">
                  <p14:fade in="500" out="1250"/>
                  <p14:bmkLst>
                    <p14:bmk name="إشارة مرجعية 1" time="33185.3526"/>
                  </p14:bmkLst>
                </p14:media>
              </p:ext>
            </p:extLst>
          </p:nvPr>
        </p:nvPicPr>
        <p:blipFill>
          <a:blip r:embed="rId4"/>
          <a:stretch>
            <a:fillRect/>
          </a:stretch>
        </p:blipFill>
        <p:spPr>
          <a:xfrm>
            <a:off x="1404165" y="260648"/>
            <a:ext cx="553402" cy="789004"/>
          </a:xfrm>
          <a:prstGeom prst="rect">
            <a:avLst/>
          </a:prstGeom>
        </p:spPr>
      </p:pic>
      <p:sp>
        <p:nvSpPr>
          <p:cNvPr id="11" name="مستطيل مستدير الزوايا 10"/>
          <p:cNvSpPr/>
          <p:nvPr/>
        </p:nvSpPr>
        <p:spPr>
          <a:xfrm>
            <a:off x="147023" y="1418973"/>
            <a:ext cx="3056825" cy="4392489"/>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15259927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4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979712" y="0"/>
            <a:ext cx="7128792" cy="6741367"/>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1" anchor="ctr"/>
          <a:lstStyle/>
          <a:p>
            <a:pPr algn="justLow"/>
            <a:endParaRPr lang="ar-IQ" sz="3600" b="1" dirty="0" smtClean="0"/>
          </a:p>
          <a:p>
            <a:pPr algn="justLow"/>
            <a:endParaRPr lang="ar-IQ" sz="3600" b="1" dirty="0"/>
          </a:p>
          <a:p>
            <a:pPr algn="justLow"/>
            <a:r>
              <a:rPr lang="ar-SA" sz="3600" b="1" dirty="0" smtClean="0"/>
              <a:t>وتحضر </a:t>
            </a:r>
            <a:r>
              <a:rPr lang="ar-SA" sz="3600" b="1" dirty="0"/>
              <a:t>الموسيقا في العرض المسرحي لتؤدي مجموعة من الجماليات منها اتمام المظهر العام للفضاء المسرحي، فإذا كان الديكور والاضاءة يؤسسان المظهر المرئي للفضاء، فإن الموسيقا تتمم ذلك بمظهر سمعي</a:t>
            </a:r>
            <a:r>
              <a:rPr lang="en-US" sz="3600" b="1" dirty="0" smtClean="0"/>
              <a:t>.</a:t>
            </a:r>
            <a:endParaRPr lang="ar-IQ" sz="3600" b="1" dirty="0" smtClean="0"/>
          </a:p>
          <a:p>
            <a:pPr algn="justLow"/>
            <a:endParaRPr lang="en-US" sz="3600" b="1" dirty="0"/>
          </a:p>
          <a:p>
            <a:pPr algn="justLow"/>
            <a:r>
              <a:rPr lang="ar-SA" sz="3600" b="1" dirty="0"/>
              <a:t>حيث تعتمد فكرة العرض </a:t>
            </a:r>
            <a:r>
              <a:rPr lang="ar-SA" sz="3600" b="1" dirty="0" err="1"/>
              <a:t>الاوبرالي</a:t>
            </a:r>
            <a:r>
              <a:rPr lang="ar-SA" sz="3600" b="1" dirty="0"/>
              <a:t> على وحدتي الرقص والموسيقا، وتتكامل في دلالة ان الرقص تعبير عن علاقة الجسد بالمكان اما الموسيقا فإنها تعبير عن علاقة الدلالة بالزمان وهكذا تتكامل فلسفياً وحدة العرض </a:t>
            </a:r>
            <a:r>
              <a:rPr lang="ar-SA" sz="3600" b="1" dirty="0" err="1"/>
              <a:t>الأوبرالي</a:t>
            </a:r>
            <a:r>
              <a:rPr lang="en-US" sz="3600" b="1" dirty="0"/>
              <a:t>.</a:t>
            </a:r>
          </a:p>
          <a:p>
            <a:pPr algn="justLow"/>
            <a:endParaRPr lang="en-US" sz="3600" b="1" dirty="0"/>
          </a:p>
        </p:txBody>
      </p:sp>
      <p:sp>
        <p:nvSpPr>
          <p:cNvPr id="10" name="مستطيل 9"/>
          <p:cNvSpPr/>
          <p:nvPr/>
        </p:nvSpPr>
        <p:spPr>
          <a:xfrm>
            <a:off x="467544" y="6093296"/>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4</a:t>
            </a:r>
            <a:endParaRPr lang="ar-IQ" sz="4400" dirty="0"/>
          </a:p>
        </p:txBody>
      </p:sp>
      <p:sp>
        <p:nvSpPr>
          <p:cNvPr id="2" name="شكل بيضاوي 1"/>
          <p:cNvSpPr/>
          <p:nvPr/>
        </p:nvSpPr>
        <p:spPr>
          <a:xfrm>
            <a:off x="272626" y="692696"/>
            <a:ext cx="1541964" cy="1656184"/>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شكل بيضاوي 6"/>
          <p:cNvSpPr/>
          <p:nvPr/>
        </p:nvSpPr>
        <p:spPr>
          <a:xfrm>
            <a:off x="272626" y="3515566"/>
            <a:ext cx="1541964" cy="165618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88128213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3563888" y="188641"/>
            <a:ext cx="5472608" cy="6552728"/>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3200" b="1" dirty="0"/>
              <a:t>ومن العناصر التي ترتبط بها الموسيقا وتنبع منها البيئة المكانية والزمانية للدراما الموسيقية، والموسيقا المستخدمة في المسرحية يجب ان تكون مدركة لكل العناصر الفنية المجاورة لها في العمل المسرحي، مثل الديكور والاضاءة والحركة وحركة الممثلين والملابس، اذ ان التجانس والتفاعل والتقابل والتضاد بين كل هذه العناصر، انما هو الذي يجسد الجو العام للشخصيات والاحداث وفي ظل هذا الجو تكشف الشخصيات عن اعماقها والاحداث ومضامينها</a:t>
            </a:r>
            <a:r>
              <a:rPr lang="en-US" sz="3200" b="1" dirty="0"/>
              <a:t>.</a:t>
            </a:r>
          </a:p>
        </p:txBody>
      </p:sp>
      <p:sp>
        <p:nvSpPr>
          <p:cNvPr id="9" name="مستطيل 8"/>
          <p:cNvSpPr/>
          <p:nvPr/>
        </p:nvSpPr>
        <p:spPr>
          <a:xfrm>
            <a:off x="467544" y="6165304"/>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3</a:t>
            </a:r>
            <a:endParaRPr lang="ar-IQ" sz="4400" dirty="0"/>
          </a:p>
        </p:txBody>
      </p:sp>
      <p:sp>
        <p:nvSpPr>
          <p:cNvPr id="5" name="مستطيل 4"/>
          <p:cNvSpPr/>
          <p:nvPr/>
        </p:nvSpPr>
        <p:spPr>
          <a:xfrm>
            <a:off x="179512" y="188641"/>
            <a:ext cx="3168352" cy="576063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57403208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116633"/>
            <a:ext cx="5184576" cy="6624736"/>
          </a:xfrm>
          <a:prstGeom prst="rect">
            <a:avLst/>
          </a:prstGeom>
          <a:solidFill>
            <a:schemeClr val="accent1">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en-US" sz="3600" b="1" dirty="0"/>
              <a:t> </a:t>
            </a:r>
          </a:p>
          <a:p>
            <a:pPr algn="justLow"/>
            <a:r>
              <a:rPr lang="ar-SA" sz="3600" b="1" dirty="0"/>
              <a:t>ان استعمال الموسيقا في العرض المسرحي كان ينطلق من كون هذا العنصر اما تأليفاً موسيقياً خالصاً يقدم مقطوعات غنائية او الحانا موسيقية، أو يكون عبارة عن اغنية جاهزة يتم استثمارها، ليكون هذا العنصر في الغالب مكوناً مصاحباً يمكن اعتباره نصاً موازياً يستثمر للتعبير على حالة او موقف، او للتمييز بين حدث وآخر او للتفريق بين الفصول والمشاهد</a:t>
            </a:r>
            <a:r>
              <a:rPr lang="en-US" sz="3600" b="1" dirty="0"/>
              <a:t>.</a:t>
            </a:r>
          </a:p>
          <a:p>
            <a:pPr algn="justLow"/>
            <a:endParaRPr lang="en-US" sz="3600" b="1" dirty="0"/>
          </a:p>
        </p:txBody>
      </p:sp>
      <p:sp>
        <p:nvSpPr>
          <p:cNvPr id="6" name="مستطيل 5"/>
          <p:cNvSpPr/>
          <p:nvPr/>
        </p:nvSpPr>
        <p:spPr>
          <a:xfrm>
            <a:off x="467544" y="6237312"/>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5</a:t>
            </a:r>
            <a:endParaRPr lang="ar-IQ" sz="4400" dirty="0"/>
          </a:p>
        </p:txBody>
      </p:sp>
      <p:sp>
        <p:nvSpPr>
          <p:cNvPr id="5" name="مستطيل 4"/>
          <p:cNvSpPr/>
          <p:nvPr/>
        </p:nvSpPr>
        <p:spPr>
          <a:xfrm>
            <a:off x="5580112" y="116633"/>
            <a:ext cx="3384376" cy="655272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32549725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7" name="مستطيل 6"/>
          <p:cNvSpPr/>
          <p:nvPr/>
        </p:nvSpPr>
        <p:spPr>
          <a:xfrm>
            <a:off x="251520" y="2317991"/>
            <a:ext cx="8712969" cy="435136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8" name="مستطيل 7"/>
          <p:cNvSpPr/>
          <p:nvPr/>
        </p:nvSpPr>
        <p:spPr>
          <a:xfrm>
            <a:off x="395536" y="6165304"/>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6</a:t>
            </a:r>
            <a:endParaRPr lang="ar-IQ" sz="4400" dirty="0"/>
          </a:p>
        </p:txBody>
      </p:sp>
      <p:sp>
        <p:nvSpPr>
          <p:cNvPr id="4" name="مستطيل 3"/>
          <p:cNvSpPr/>
          <p:nvPr/>
        </p:nvSpPr>
        <p:spPr>
          <a:xfrm>
            <a:off x="395536" y="183986"/>
            <a:ext cx="8568952" cy="2062103"/>
          </a:xfrm>
          <a:prstGeom prst="rect">
            <a:avLst/>
          </a:prstGeom>
          <a:solidFill>
            <a:schemeClr val="accent1">
              <a:lumMod val="20000"/>
              <a:lumOff val="80000"/>
            </a:schemeClr>
          </a:solidFill>
        </p:spPr>
        <p:txBody>
          <a:bodyPr wrap="square">
            <a:spAutoFit/>
          </a:bodyPr>
          <a:lstStyle/>
          <a:p>
            <a:pPr algn="justLow"/>
            <a:r>
              <a:rPr lang="ar-SA" sz="3200" b="1" dirty="0"/>
              <a:t>وقد يصبح العنصر الموسيقي غناء كان او لحناً، جزءاً من النص الدرامي وبالتالي، تصبح الاغنية مثلاً عنصراً في التأليف الدرامي، وهنا يصبح لها نفس مكانة الحوار المسرحي لأنها تقوم مقامه، وتشكل بديلا عنه أو عن المونولوج</a:t>
            </a:r>
            <a:r>
              <a:rPr lang="en-US" sz="3200" b="1" dirty="0" smtClean="0"/>
              <a:t>.</a:t>
            </a:r>
            <a:endParaRPr lang="ar-IQ" sz="3200" b="1" dirty="0" smtClean="0"/>
          </a:p>
        </p:txBody>
      </p:sp>
    </p:spTree>
    <p:extLst>
      <p:ext uri="{BB962C8B-B14F-4D97-AF65-F5344CB8AC3E}">
        <p14:creationId xmlns:p14="http://schemas.microsoft.com/office/powerpoint/2010/main" val="642123993"/>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72008" y="188640"/>
            <a:ext cx="5004048" cy="6247864"/>
          </a:xfrm>
          <a:prstGeom prst="rect">
            <a:avLst/>
          </a:prstGeom>
          <a:solidFill>
            <a:schemeClr val="accent1">
              <a:lumMod val="20000"/>
              <a:lumOff val="80000"/>
            </a:schemeClr>
          </a:solidFill>
        </p:spPr>
        <p:txBody>
          <a:bodyPr wrap="square">
            <a:spAutoFit/>
          </a:bodyPr>
          <a:lstStyle/>
          <a:p>
            <a:pPr algn="justLow"/>
            <a:r>
              <a:rPr lang="ar-SA" sz="4000" b="1" dirty="0" smtClean="0"/>
              <a:t>كما ان من المظاهر اللافتة في استعمال الموسيقا من منظور جمالي، تلك التجارب التي وظفت العنصر الموسيقي بشكل مفارق، لغرض فني يتمثل في جمالية الانزياح والإيحاء، وذلك حين تكون الموسيقا بعيدة عن الموقف او الحدث بل مفارقة له تماماً عن قصدية </a:t>
            </a:r>
            <a:r>
              <a:rPr lang="ar-SA" sz="4000" b="1" dirty="0" err="1" smtClean="0"/>
              <a:t>مبيتة</a:t>
            </a:r>
            <a:r>
              <a:rPr lang="ar-SA" sz="4000" b="1" dirty="0" smtClean="0"/>
              <a:t>، </a:t>
            </a:r>
            <a:endParaRPr lang="en-US" sz="4000" b="1" dirty="0" smtClean="0"/>
          </a:p>
        </p:txBody>
      </p:sp>
      <p:sp>
        <p:nvSpPr>
          <p:cNvPr id="5" name="مستطيل 4"/>
          <p:cNvSpPr/>
          <p:nvPr/>
        </p:nvSpPr>
        <p:spPr>
          <a:xfrm>
            <a:off x="5220072" y="188640"/>
            <a:ext cx="3672408" cy="6247864"/>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410122185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95536" y="260648"/>
            <a:ext cx="8568952" cy="6555641"/>
          </a:xfrm>
          <a:prstGeom prst="rect">
            <a:avLst/>
          </a:prstGeom>
          <a:solidFill>
            <a:schemeClr val="accent1">
              <a:lumMod val="20000"/>
              <a:lumOff val="80000"/>
            </a:schemeClr>
          </a:solidFill>
        </p:spPr>
        <p:txBody>
          <a:bodyPr wrap="square">
            <a:spAutoFit/>
          </a:bodyPr>
          <a:lstStyle/>
          <a:p>
            <a:pPr algn="justLow"/>
            <a:r>
              <a:rPr lang="ar-SA" sz="6000" b="1" dirty="0" smtClean="0"/>
              <a:t>وهذا </a:t>
            </a:r>
            <a:r>
              <a:rPr lang="ar-SA" sz="6000" b="1" dirty="0"/>
              <a:t>الاستعمال </a:t>
            </a:r>
            <a:r>
              <a:rPr lang="ar-SA" sz="6000" b="1" dirty="0" smtClean="0"/>
              <a:t>الموسيقي </a:t>
            </a:r>
            <a:r>
              <a:rPr lang="ar-SA" sz="6000" b="1" dirty="0"/>
              <a:t>بمختلف اشكاله </a:t>
            </a:r>
            <a:r>
              <a:rPr lang="ar-SA" sz="6000" b="1" dirty="0" err="1"/>
              <a:t>ومنطلقاته</a:t>
            </a:r>
            <a:r>
              <a:rPr lang="ar-SA" sz="6000" b="1" dirty="0"/>
              <a:t> وغاياته كان يتوحد في خلق العنصر الجمالي من منظور سمعي يتضافر مع المكونات الجمالية الأخرى ذات المادة البصرية لتنتج تكاملاً في المتعة التي تتحقق عند المتلقي</a:t>
            </a:r>
            <a:r>
              <a:rPr lang="en-US" sz="6000" b="1" dirty="0"/>
              <a:t>.</a:t>
            </a:r>
          </a:p>
        </p:txBody>
      </p:sp>
    </p:spTree>
    <p:extLst>
      <p:ext uri="{BB962C8B-B14F-4D97-AF65-F5344CB8AC3E}">
        <p14:creationId xmlns:p14="http://schemas.microsoft.com/office/powerpoint/2010/main" val="4285534174"/>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20000"/>
              <a:lumOff val="80000"/>
            </a:schemeClr>
          </a:solidFill>
        </p:spPr>
        <p:txBody>
          <a:bodyPr>
            <a:normAutofit/>
          </a:bodyPr>
          <a:lstStyle/>
          <a:p>
            <a:pPr marL="0" indent="0"/>
            <a:r>
              <a:rPr lang="en-US" b="1" dirty="0"/>
              <a:t> </a:t>
            </a:r>
            <a:r>
              <a:rPr lang="ar-SA" b="1" dirty="0" smtClean="0"/>
              <a:t>تستعمل </a:t>
            </a:r>
            <a:r>
              <a:rPr lang="ar-SA" b="1" dirty="0"/>
              <a:t>الموسيقا </a:t>
            </a:r>
            <a:endParaRPr lang="ar-IQ" dirty="0"/>
          </a:p>
        </p:txBody>
      </p:sp>
      <p:sp>
        <p:nvSpPr>
          <p:cNvPr id="3" name="عنصر نائب للمحتوى 2"/>
          <p:cNvSpPr>
            <a:spLocks noGrp="1"/>
          </p:cNvSpPr>
          <p:nvPr>
            <p:ph idx="1"/>
          </p:nvPr>
        </p:nvSpPr>
        <p:spPr>
          <a:solidFill>
            <a:schemeClr val="accent1">
              <a:lumMod val="20000"/>
              <a:lumOff val="80000"/>
            </a:schemeClr>
          </a:solidFill>
        </p:spPr>
        <p:txBody>
          <a:bodyPr>
            <a:normAutofit fontScale="85000" lnSpcReduction="20000"/>
          </a:bodyPr>
          <a:lstStyle/>
          <a:p>
            <a:pPr marL="0" indent="0">
              <a:buNone/>
            </a:pPr>
            <a:r>
              <a:rPr lang="en-US" b="1" dirty="0"/>
              <a:t> </a:t>
            </a:r>
          </a:p>
          <a:p>
            <a:pPr marL="0" indent="0" algn="justLow">
              <a:buNone/>
            </a:pPr>
            <a:r>
              <a:rPr lang="ar-SA" sz="5800" b="1" dirty="0"/>
              <a:t>تستعمل الموسيقا خاصة قبل بداية اي فصل من فصول المسرحية، كي تخلق بالأصوات جو ذلك الفصل على ان يتم هذا الاختيار بالاتفاق مع المخرج وحسب تعليماته، حتى يستطيع ان يستعمل الموسيقا والمؤثر الصوتي مع الاداء</a:t>
            </a:r>
            <a:endParaRPr lang="en-US" sz="5800" b="1" dirty="0"/>
          </a:p>
          <a:p>
            <a:pPr marL="0" indent="0">
              <a:buNone/>
            </a:pPr>
            <a:endParaRPr lang="ar-IQ" dirty="0"/>
          </a:p>
        </p:txBody>
      </p:sp>
    </p:spTree>
    <p:extLst>
      <p:ext uri="{BB962C8B-B14F-4D97-AF65-F5344CB8AC3E}">
        <p14:creationId xmlns:p14="http://schemas.microsoft.com/office/powerpoint/2010/main" val="131717908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321</Words>
  <Application>Microsoft Office PowerPoint</Application>
  <PresentationFormat>عرض على الشاشة (3:4)‏</PresentationFormat>
  <Paragraphs>24</Paragraphs>
  <Slides>10</Slides>
  <Notes>0</Notes>
  <HiddenSlides>0</HiddenSlides>
  <MMClips>1</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تستعمل الموسيقا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dc:creator>
  <cp:lastModifiedBy>Aa</cp:lastModifiedBy>
  <cp:revision>35</cp:revision>
  <dcterms:created xsi:type="dcterms:W3CDTF">2024-10-04T21:02:33Z</dcterms:created>
  <dcterms:modified xsi:type="dcterms:W3CDTF">2025-01-03T22:54:24Z</dcterms:modified>
</cp:coreProperties>
</file>