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9"/>
  </p:notesMasterIdLst>
  <p:sldIdLst>
    <p:sldId id="256" r:id="rId2"/>
    <p:sldId id="257" r:id="rId3"/>
    <p:sldId id="258" r:id="rId4"/>
    <p:sldId id="259" r:id="rId5"/>
    <p:sldId id="264" r:id="rId6"/>
    <p:sldId id="265" r:id="rId7"/>
    <p:sldId id="263"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IQ"/>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FEB7B23-1763-42D0-B243-92384ACE372E}" type="datetimeFigureOut">
              <a:rPr lang="ar-IQ" smtClean="0"/>
              <a:t>19/04/1446</a:t>
            </a:fld>
            <a:endParaRPr lang="ar-IQ"/>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IQ"/>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IQ"/>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68C9F0B-639A-4BA4-8CF8-1B154304B743}" type="slidenum">
              <a:rPr lang="ar-IQ" smtClean="0"/>
              <a:t>‹#›</a:t>
            </a:fld>
            <a:endParaRPr lang="ar-IQ"/>
          </a:p>
        </p:txBody>
      </p:sp>
    </p:spTree>
    <p:extLst>
      <p:ext uri="{BB962C8B-B14F-4D97-AF65-F5344CB8AC3E}">
        <p14:creationId xmlns:p14="http://schemas.microsoft.com/office/powerpoint/2010/main" val="331907155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19/04/1446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19/04/1446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19/04/1446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19/04/1446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19/04/1446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19/04/1446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19/04/1446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19/04/1446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19/04/1446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19/04/1446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19/04/1446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19/04/1446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a\Desktop\الموسيقى التصويرية المرحلة الرابعةنسخ.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384"/>
            <a:ext cx="9144000" cy="6840760"/>
          </a:xfrm>
          <a:prstGeom prst="rect">
            <a:avLst/>
          </a:prstGeom>
          <a:noFill/>
          <a:extLst>
            <a:ext uri="{909E8E84-426E-40DD-AFC4-6F175D3DCCD1}">
              <a14:hiddenFill xmlns:a14="http://schemas.microsoft.com/office/drawing/2010/main">
                <a:solidFill>
                  <a:srgbClr val="FFFFFF"/>
                </a:solidFill>
              </a14:hiddenFill>
            </a:ext>
          </a:extLst>
        </p:spPr>
      </p:pic>
      <p:sp>
        <p:nvSpPr>
          <p:cNvPr id="2" name="مربع نص 1"/>
          <p:cNvSpPr txBox="1"/>
          <p:nvPr/>
        </p:nvSpPr>
        <p:spPr>
          <a:xfrm>
            <a:off x="4098794" y="3933056"/>
            <a:ext cx="473206" cy="707886"/>
          </a:xfrm>
          <a:prstGeom prst="rect">
            <a:avLst/>
          </a:prstGeom>
          <a:noFill/>
        </p:spPr>
        <p:txBody>
          <a:bodyPr wrap="none" rtlCol="1">
            <a:spAutoFit/>
          </a:bodyPr>
          <a:lstStyle/>
          <a:p>
            <a:r>
              <a:rPr lang="ar-IQ" sz="4000" b="1" dirty="0" smtClean="0"/>
              <a:t>2</a:t>
            </a:r>
            <a:endParaRPr lang="ar-IQ" sz="4000" b="1" dirty="0"/>
          </a:p>
        </p:txBody>
      </p:sp>
    </p:spTree>
    <p:extLst>
      <p:ext uri="{BB962C8B-B14F-4D97-AF65-F5344CB8AC3E}">
        <p14:creationId xmlns:p14="http://schemas.microsoft.com/office/powerpoint/2010/main" val="3608335032"/>
      </p:ext>
    </p:extLst>
  </p:cSld>
  <p:clrMapOvr>
    <a:masterClrMapping/>
  </p:clrMapOvr>
  <p:transition spd="slow">
    <p:pu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0"/>
            <a:ext cx="9144000" cy="6858000"/>
          </a:xfrm>
          <a:prstGeom prst="rect">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endParaRPr lang="en-US" sz="2800" b="1" dirty="0"/>
          </a:p>
        </p:txBody>
      </p:sp>
      <p:sp>
        <p:nvSpPr>
          <p:cNvPr id="3" name="مربع نص 2"/>
          <p:cNvSpPr txBox="1"/>
          <p:nvPr/>
        </p:nvSpPr>
        <p:spPr>
          <a:xfrm>
            <a:off x="179512" y="188640"/>
            <a:ext cx="8784976" cy="10772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1">
            <a:spAutoFit/>
          </a:bodyPr>
          <a:lstStyle/>
          <a:p>
            <a:pPr algn="ctr"/>
            <a:r>
              <a:rPr lang="ar-SA" sz="3200" b="1" dirty="0"/>
              <a:t>الموسيقا المسرحية في العصر الرومانتيكي.</a:t>
            </a:r>
            <a:endParaRPr lang="en-US" sz="3200" b="1" dirty="0"/>
          </a:p>
          <a:p>
            <a:pPr algn="ctr"/>
            <a:endParaRPr lang="en-US" sz="3200" dirty="0">
              <a:solidFill>
                <a:schemeClr val="bg1"/>
              </a:solidFill>
            </a:endParaRPr>
          </a:p>
        </p:txBody>
      </p:sp>
      <p:sp>
        <p:nvSpPr>
          <p:cNvPr id="7" name="شكل بيضاوي 6"/>
          <p:cNvSpPr/>
          <p:nvPr/>
        </p:nvSpPr>
        <p:spPr>
          <a:xfrm>
            <a:off x="4565239" y="5993263"/>
            <a:ext cx="576064" cy="692696"/>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3200" b="1" dirty="0" smtClean="0">
                <a:solidFill>
                  <a:srgbClr val="FF0000"/>
                </a:solidFill>
              </a:rPr>
              <a:t>1</a:t>
            </a:r>
            <a:endParaRPr lang="ar-IQ" sz="3200" b="1" dirty="0">
              <a:solidFill>
                <a:srgbClr val="FF0000"/>
              </a:solidFill>
            </a:endParaRPr>
          </a:p>
        </p:txBody>
      </p:sp>
      <p:sp>
        <p:nvSpPr>
          <p:cNvPr id="5" name="مربع نص 4"/>
          <p:cNvSpPr txBox="1"/>
          <p:nvPr/>
        </p:nvSpPr>
        <p:spPr>
          <a:xfrm>
            <a:off x="2627784" y="1265858"/>
            <a:ext cx="6336704" cy="6494085"/>
          </a:xfrm>
          <a:prstGeom prst="rect">
            <a:avLst/>
          </a:prstGeom>
          <a:noFill/>
        </p:spPr>
        <p:txBody>
          <a:bodyPr wrap="square" rtlCol="1">
            <a:spAutoFit/>
          </a:bodyPr>
          <a:lstStyle/>
          <a:p>
            <a:pPr algn="justLow"/>
            <a:r>
              <a:rPr lang="ar-SA" sz="3200" b="1" dirty="0" smtClean="0"/>
              <a:t>اهتم </a:t>
            </a:r>
            <a:r>
              <a:rPr lang="ar-SA" sz="3200" b="1" dirty="0" err="1"/>
              <a:t>فاجنر</a:t>
            </a:r>
            <a:r>
              <a:rPr lang="ar-SA" sz="3200" b="1" dirty="0"/>
              <a:t> في العصر الحديث بتوحيد الفنون وانطلق من بنية المسرح  الاغريقي الذي يراه </a:t>
            </a:r>
            <a:r>
              <a:rPr lang="ar-SA" sz="3200" b="1" dirty="0" err="1"/>
              <a:t>انموذجاً</a:t>
            </a:r>
            <a:r>
              <a:rPr lang="ar-SA" sz="3200" b="1" dirty="0"/>
              <a:t> رائعاً وصارت الموسيقا والغناء لديه يشكلان عصب  الحياة في العرض المسرحي كما في رباعية الخاتم ويقول في هذا الصدد الكلمة  </a:t>
            </a:r>
            <a:r>
              <a:rPr lang="ar-SA" sz="3200" b="1" dirty="0" err="1"/>
              <a:t>لیست</a:t>
            </a:r>
            <a:r>
              <a:rPr lang="ar-SA" sz="3200" b="1" dirty="0"/>
              <a:t> سوى وسيلة لنقل الافكار والاتصال بالناس الا ان تأثيرها لا يكتمل إلا  بموسيقية الصوت البشري وبالنظرة وبالإشارة حتى تكون لها امكانية نقل  المضمون الفكري والحسي وحتى تؤدي غرضها بتكامل وفعالية وثراء . </a:t>
            </a:r>
            <a:endParaRPr lang="en-US" sz="3200" b="1" dirty="0"/>
          </a:p>
          <a:p>
            <a:pPr algn="justLow"/>
            <a:endParaRPr lang="en-US" sz="3200" b="1" dirty="0"/>
          </a:p>
          <a:p>
            <a:pPr algn="justLow"/>
            <a:endParaRPr lang="ar-IQ" sz="3200" dirty="0"/>
          </a:p>
        </p:txBody>
      </p:sp>
      <p:sp>
        <p:nvSpPr>
          <p:cNvPr id="8" name="شكل بيضاوي 7"/>
          <p:cNvSpPr/>
          <p:nvPr/>
        </p:nvSpPr>
        <p:spPr>
          <a:xfrm>
            <a:off x="18434" y="1265859"/>
            <a:ext cx="2592288" cy="5420100"/>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1426686568"/>
      </p:ext>
    </p:extLst>
  </p:cSld>
  <p:clrMapOvr>
    <a:masterClrMapping/>
  </p:clrMapOvr>
  <p:transition spd="slow">
    <p:pu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5496" y="44624"/>
            <a:ext cx="9144000" cy="6858000"/>
          </a:xfrm>
          <a:prstGeom prst="rect">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endParaRPr lang="en-US" sz="2800" b="1" dirty="0"/>
          </a:p>
        </p:txBody>
      </p:sp>
      <p:sp>
        <p:nvSpPr>
          <p:cNvPr id="3" name="مربع نص 2"/>
          <p:cNvSpPr txBox="1"/>
          <p:nvPr/>
        </p:nvSpPr>
        <p:spPr>
          <a:xfrm>
            <a:off x="3995936" y="188640"/>
            <a:ext cx="5040560" cy="646331"/>
          </a:xfrm>
          <a:prstGeom prst="rect">
            <a:avLst/>
          </a:prstGeom>
          <a:solidFill>
            <a:schemeClr val="accent6"/>
          </a:solidFill>
        </p:spPr>
        <p:txBody>
          <a:bodyPr wrap="square" rtlCol="1">
            <a:spAutoFit/>
          </a:bodyPr>
          <a:lstStyle/>
          <a:p>
            <a:r>
              <a:rPr lang="ar-SA" sz="3600" b="1" dirty="0"/>
              <a:t>الموسيقا في المسرح الهندي</a:t>
            </a:r>
            <a:endParaRPr lang="en-US" sz="3600" b="1" dirty="0"/>
          </a:p>
        </p:txBody>
      </p:sp>
      <p:sp>
        <p:nvSpPr>
          <p:cNvPr id="6" name="مربع نص 5"/>
          <p:cNvSpPr txBox="1"/>
          <p:nvPr/>
        </p:nvSpPr>
        <p:spPr>
          <a:xfrm>
            <a:off x="35496" y="1868626"/>
            <a:ext cx="9001000" cy="5016758"/>
          </a:xfrm>
          <a:prstGeom prst="rect">
            <a:avLst/>
          </a:prstGeom>
          <a:noFill/>
        </p:spPr>
        <p:txBody>
          <a:bodyPr wrap="square" rtlCol="1">
            <a:spAutoFit/>
          </a:bodyPr>
          <a:lstStyle/>
          <a:p>
            <a:pPr algn="justLow"/>
            <a:r>
              <a:rPr lang="ar-SA" sz="4000" b="1" dirty="0" smtClean="0"/>
              <a:t>الموسيقا </a:t>
            </a:r>
            <a:r>
              <a:rPr lang="ar-SA" sz="4000" b="1" dirty="0"/>
              <a:t>فيه تلاحق وسائل التمثيل بصورة مباشرة باتجاه  ذلك  الحالة النفسية للمستمع، ومن العناصر المهمة في المسرح الهندي هو  الاختلاف بين المغنين والممثلين، في حين يؤدي المغنون اغنياتهم مع الفرقة المؤلفة  من مجاميع الآلات الايقاعية وبعض الآلات الوترية مثل السيتار، </a:t>
            </a:r>
            <a:r>
              <a:rPr lang="ar-SA" sz="4000" b="1" dirty="0" err="1"/>
              <a:t>السنترا</a:t>
            </a:r>
            <a:r>
              <a:rPr lang="ar-SA" sz="4000" b="1" dirty="0"/>
              <a:t>   والفينا ويقوم الممثلون بأداء ادوارهم بالتمثيل الصامت ويعبرون عنها  بالإيماءات الراقصة مستخدمين لغة رمزية</a:t>
            </a:r>
            <a:r>
              <a:rPr lang="ar-SA" sz="4000" b="1" dirty="0" smtClean="0"/>
              <a:t>..</a:t>
            </a:r>
            <a:endParaRPr lang="en-US" sz="4000" b="1" dirty="0"/>
          </a:p>
        </p:txBody>
      </p:sp>
      <p:sp>
        <p:nvSpPr>
          <p:cNvPr id="7" name="شكل بيضاوي 6"/>
          <p:cNvSpPr/>
          <p:nvPr/>
        </p:nvSpPr>
        <p:spPr>
          <a:xfrm>
            <a:off x="323528" y="6048672"/>
            <a:ext cx="576064" cy="692696"/>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3200" b="1" dirty="0" smtClean="0">
                <a:solidFill>
                  <a:srgbClr val="FF0000"/>
                </a:solidFill>
              </a:rPr>
              <a:t>2</a:t>
            </a:r>
            <a:endParaRPr lang="ar-IQ" sz="3200" b="1" dirty="0">
              <a:solidFill>
                <a:srgbClr val="FF0000"/>
              </a:solidFill>
            </a:endParaRPr>
          </a:p>
        </p:txBody>
      </p:sp>
      <p:sp>
        <p:nvSpPr>
          <p:cNvPr id="4" name="خماسي 3"/>
          <p:cNvSpPr/>
          <p:nvPr/>
        </p:nvSpPr>
        <p:spPr>
          <a:xfrm>
            <a:off x="179512" y="116632"/>
            <a:ext cx="3240360" cy="1607978"/>
          </a:xfrm>
          <a:prstGeom prst="homePlate">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8" name="خماسي 7"/>
          <p:cNvSpPr/>
          <p:nvPr/>
        </p:nvSpPr>
        <p:spPr>
          <a:xfrm flipH="1">
            <a:off x="5687616" y="945561"/>
            <a:ext cx="3348880" cy="923065"/>
          </a:xfrm>
          <a:prstGeom prst="homePlate">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Tree>
    <p:extLst>
      <p:ext uri="{BB962C8B-B14F-4D97-AF65-F5344CB8AC3E}">
        <p14:creationId xmlns:p14="http://schemas.microsoft.com/office/powerpoint/2010/main" val="81284086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5496" y="44624"/>
            <a:ext cx="9144000" cy="6858000"/>
          </a:xfrm>
          <a:prstGeom prst="rect">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endParaRPr lang="ar-IQ" sz="2800" dirty="0"/>
          </a:p>
          <a:p>
            <a:endParaRPr lang="en-US" sz="2800" b="1" dirty="0"/>
          </a:p>
        </p:txBody>
      </p:sp>
      <p:sp>
        <p:nvSpPr>
          <p:cNvPr id="3" name="مربع نص 2"/>
          <p:cNvSpPr txBox="1"/>
          <p:nvPr/>
        </p:nvSpPr>
        <p:spPr>
          <a:xfrm>
            <a:off x="251520" y="188640"/>
            <a:ext cx="8784976"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3600" b="1" dirty="0">
                <a:solidFill>
                  <a:srgbClr val="FF0000"/>
                </a:solidFill>
              </a:rPr>
              <a:t>الموسيقا في المسرح الصيني</a:t>
            </a:r>
            <a:endParaRPr lang="en-US" sz="3600" b="1" dirty="0">
              <a:solidFill>
                <a:srgbClr val="FF0000"/>
              </a:solidFill>
            </a:endParaRPr>
          </a:p>
        </p:txBody>
      </p:sp>
      <p:sp>
        <p:nvSpPr>
          <p:cNvPr id="7" name="شكل بيضاوي 6"/>
          <p:cNvSpPr/>
          <p:nvPr/>
        </p:nvSpPr>
        <p:spPr>
          <a:xfrm>
            <a:off x="4067944" y="5993263"/>
            <a:ext cx="576064" cy="692696"/>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3200" b="1" dirty="0" smtClean="0">
                <a:solidFill>
                  <a:srgbClr val="FF0000"/>
                </a:solidFill>
              </a:rPr>
              <a:t>3</a:t>
            </a:r>
            <a:endParaRPr lang="ar-IQ" sz="3200" b="1" dirty="0">
              <a:solidFill>
                <a:srgbClr val="FF0000"/>
              </a:solidFill>
            </a:endParaRPr>
          </a:p>
        </p:txBody>
      </p:sp>
      <p:sp>
        <p:nvSpPr>
          <p:cNvPr id="5" name="مربع نص 4"/>
          <p:cNvSpPr txBox="1"/>
          <p:nvPr/>
        </p:nvSpPr>
        <p:spPr>
          <a:xfrm>
            <a:off x="3275856" y="836713"/>
            <a:ext cx="5868144" cy="6186309"/>
          </a:xfrm>
          <a:prstGeom prst="rect">
            <a:avLst/>
          </a:prstGeom>
          <a:noFill/>
        </p:spPr>
        <p:txBody>
          <a:bodyPr wrap="square" rtlCol="1">
            <a:spAutoFit/>
          </a:bodyPr>
          <a:lstStyle/>
          <a:p>
            <a:pPr algn="justLow"/>
            <a:r>
              <a:rPr lang="ar-SA" sz="3600" b="1" dirty="0"/>
              <a:t>المسرح الصيني، يطلق عليه مصطلح (اوبرا) لترجيحه العنصر الغنائي مع  احتفاظه بالعناصر التقليدية واسلوبه الخاص بالعرض والاوركسترا في الاوبر  الصينية تتكون من مجموعة فرق موسيقية تجلس على خشبة المسرح بشكل غير منسق تصدر اصواتا موسيقية صاخبة تكاد تمزق الاذان تهدف باتجاه التاثي الرمزي اكثر من التأثير السيكولوجي .</a:t>
            </a:r>
            <a:endParaRPr lang="en-US" sz="3600" b="1" dirty="0"/>
          </a:p>
          <a:p>
            <a:pPr algn="justLow"/>
            <a:endParaRPr lang="ar-IQ" sz="3600" dirty="0"/>
          </a:p>
        </p:txBody>
      </p:sp>
      <p:pic>
        <p:nvPicPr>
          <p:cNvPr id="1026" name="Picture 2" descr="F:\جديد جامعة الحلة\المرحلة الرابعة\المادة الاولى  المرحلة الرابعة - مادة الموسيقى التصويرية والمؤثرات الصوتية\images (1).jpeg"/>
          <p:cNvPicPr>
            <a:picLocks noChangeAspect="1" noChangeArrowheads="1"/>
          </p:cNvPicPr>
          <p:nvPr/>
        </p:nvPicPr>
        <p:blipFill rotWithShape="1">
          <a:blip r:embed="rId2">
            <a:extLst>
              <a:ext uri="{28A0092B-C50C-407E-A947-70E740481C1C}">
                <a14:useLocalDpi xmlns:a14="http://schemas.microsoft.com/office/drawing/2010/main" val="0"/>
              </a:ext>
            </a:extLst>
          </a:blip>
          <a:srcRect l="11425" t="30926" r="21434"/>
          <a:stretch/>
        </p:blipFill>
        <p:spPr bwMode="auto">
          <a:xfrm>
            <a:off x="251519" y="1052736"/>
            <a:ext cx="2880321" cy="56278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8639377"/>
      </p:ext>
    </p:extLst>
  </p:cSld>
  <p:clrMapOvr>
    <a:masterClrMapping/>
  </p:clrMapOvr>
  <p:transition spd="slow">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5496" y="44624"/>
            <a:ext cx="9144000" cy="6858000"/>
          </a:xfrm>
          <a:prstGeom prst="rect">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endParaRPr lang="ar-IQ" sz="2800" dirty="0"/>
          </a:p>
          <a:p>
            <a:endParaRPr lang="en-US" sz="2800" b="1" dirty="0"/>
          </a:p>
        </p:txBody>
      </p:sp>
      <p:sp>
        <p:nvSpPr>
          <p:cNvPr id="3" name="مربع نص 2"/>
          <p:cNvSpPr txBox="1"/>
          <p:nvPr/>
        </p:nvSpPr>
        <p:spPr>
          <a:xfrm>
            <a:off x="251520" y="188640"/>
            <a:ext cx="8784976"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3600" b="1" dirty="0"/>
              <a:t>الموسيقا في المسرح الياباني</a:t>
            </a:r>
            <a:r>
              <a:rPr lang="ar-SA" sz="3600" b="1" dirty="0" smtClean="0"/>
              <a:t>.</a:t>
            </a:r>
            <a:endParaRPr lang="en-US" sz="3600" b="1" dirty="0"/>
          </a:p>
        </p:txBody>
      </p:sp>
      <p:sp>
        <p:nvSpPr>
          <p:cNvPr id="7" name="شكل بيضاوي 6"/>
          <p:cNvSpPr/>
          <p:nvPr/>
        </p:nvSpPr>
        <p:spPr>
          <a:xfrm>
            <a:off x="4211960" y="5993263"/>
            <a:ext cx="576064" cy="692696"/>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3200" b="1" dirty="0" smtClean="0">
                <a:solidFill>
                  <a:srgbClr val="FF0000"/>
                </a:solidFill>
              </a:rPr>
              <a:t>4</a:t>
            </a:r>
            <a:endParaRPr lang="ar-IQ" sz="3200" b="1" dirty="0">
              <a:solidFill>
                <a:srgbClr val="FF0000"/>
              </a:solidFill>
            </a:endParaRPr>
          </a:p>
        </p:txBody>
      </p:sp>
      <p:sp>
        <p:nvSpPr>
          <p:cNvPr id="5" name="مربع نص 4"/>
          <p:cNvSpPr txBox="1"/>
          <p:nvPr/>
        </p:nvSpPr>
        <p:spPr>
          <a:xfrm>
            <a:off x="4644008" y="836713"/>
            <a:ext cx="4499992" cy="6740307"/>
          </a:xfrm>
          <a:prstGeom prst="rect">
            <a:avLst/>
          </a:prstGeom>
          <a:noFill/>
        </p:spPr>
        <p:txBody>
          <a:bodyPr wrap="square" rtlCol="1">
            <a:spAutoFit/>
          </a:bodyPr>
          <a:lstStyle/>
          <a:p>
            <a:pPr algn="justLow"/>
            <a:r>
              <a:rPr lang="ar-SA" sz="4800" b="1" dirty="0" smtClean="0"/>
              <a:t>المسرح </a:t>
            </a:r>
            <a:r>
              <a:rPr lang="ar-SA" sz="4800" b="1" dirty="0"/>
              <a:t>الياباني يعد أكثر المسارح الشرقية </a:t>
            </a:r>
            <a:r>
              <a:rPr lang="ar-SA" sz="4800" b="1" dirty="0" err="1"/>
              <a:t>تاثيرا</a:t>
            </a:r>
            <a:r>
              <a:rPr lang="ar-SA" sz="4800" b="1" dirty="0"/>
              <a:t> بالغرب ويشمل ثلاثـة  عناصر وهي الرقص والعنصر العقائدي والعنصر السخري ويقدم المسرح .</a:t>
            </a:r>
            <a:endParaRPr lang="en-US" sz="4800" b="1" dirty="0"/>
          </a:p>
          <a:p>
            <a:pPr algn="justLow"/>
            <a:endParaRPr lang="ar-IQ" sz="4800" dirty="0"/>
          </a:p>
        </p:txBody>
      </p:sp>
      <p:sp>
        <p:nvSpPr>
          <p:cNvPr id="4" name="مستطيل 3"/>
          <p:cNvSpPr/>
          <p:nvPr/>
        </p:nvSpPr>
        <p:spPr>
          <a:xfrm>
            <a:off x="107504" y="908720"/>
            <a:ext cx="4032448" cy="5777239"/>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2487327837"/>
      </p:ext>
    </p:extLst>
  </p:cSld>
  <p:clrMapOvr>
    <a:masterClrMapping/>
  </p:clrMapOvr>
  <p:transition spd="slow">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5496" y="44624"/>
            <a:ext cx="9144000" cy="6858000"/>
          </a:xfrm>
          <a:prstGeom prst="rect">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endParaRPr lang="ar-IQ" sz="2800" dirty="0"/>
          </a:p>
          <a:p>
            <a:endParaRPr lang="en-US" sz="2800" b="1" dirty="0"/>
          </a:p>
        </p:txBody>
      </p:sp>
      <p:sp>
        <p:nvSpPr>
          <p:cNvPr id="3" name="مربع نص 2"/>
          <p:cNvSpPr txBox="1"/>
          <p:nvPr/>
        </p:nvSpPr>
        <p:spPr>
          <a:xfrm>
            <a:off x="107504" y="188640"/>
            <a:ext cx="8928992" cy="646331"/>
          </a:xfrm>
          <a:prstGeom prst="rect">
            <a:avLst/>
          </a:prstGeom>
          <a:solidFill>
            <a:schemeClr val="tx2">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3600" b="1" dirty="0" smtClean="0">
                <a:solidFill>
                  <a:srgbClr val="FF0000"/>
                </a:solidFill>
              </a:rPr>
              <a:t>الموسيقا </a:t>
            </a:r>
            <a:r>
              <a:rPr lang="ar-SA" sz="3600" b="1" dirty="0" err="1">
                <a:solidFill>
                  <a:srgbClr val="FF0000"/>
                </a:solidFill>
              </a:rPr>
              <a:t>فى</a:t>
            </a:r>
            <a:r>
              <a:rPr lang="ar-SA" sz="3600" b="1" dirty="0">
                <a:solidFill>
                  <a:srgbClr val="FF0000"/>
                </a:solidFill>
              </a:rPr>
              <a:t> المسرح </a:t>
            </a:r>
            <a:r>
              <a:rPr lang="ar-SA" sz="3600" b="1" dirty="0" smtClean="0">
                <a:solidFill>
                  <a:srgbClr val="FF0000"/>
                </a:solidFill>
              </a:rPr>
              <a:t>العربي</a:t>
            </a:r>
            <a:endParaRPr lang="en-US" sz="3600" b="1" dirty="0">
              <a:solidFill>
                <a:srgbClr val="FF0000"/>
              </a:solidFill>
            </a:endParaRPr>
          </a:p>
        </p:txBody>
      </p:sp>
      <p:sp>
        <p:nvSpPr>
          <p:cNvPr id="7" name="شكل بيضاوي 6"/>
          <p:cNvSpPr/>
          <p:nvPr/>
        </p:nvSpPr>
        <p:spPr>
          <a:xfrm>
            <a:off x="5508104" y="6055237"/>
            <a:ext cx="576064" cy="692696"/>
          </a:xfrm>
          <a:prstGeom prst="ellipse">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3200" b="1" dirty="0" smtClean="0">
                <a:solidFill>
                  <a:srgbClr val="FF0000"/>
                </a:solidFill>
              </a:rPr>
              <a:t>5</a:t>
            </a:r>
            <a:endParaRPr lang="ar-IQ" sz="3200" b="1" dirty="0">
              <a:solidFill>
                <a:srgbClr val="FF0000"/>
              </a:solidFill>
            </a:endParaRPr>
          </a:p>
        </p:txBody>
      </p:sp>
      <p:sp>
        <p:nvSpPr>
          <p:cNvPr id="5" name="مربع نص 4"/>
          <p:cNvSpPr txBox="1"/>
          <p:nvPr/>
        </p:nvSpPr>
        <p:spPr>
          <a:xfrm>
            <a:off x="3563888" y="966202"/>
            <a:ext cx="5544616" cy="6063198"/>
          </a:xfrm>
          <a:prstGeom prst="rect">
            <a:avLst/>
          </a:prstGeom>
          <a:noFill/>
        </p:spPr>
        <p:txBody>
          <a:bodyPr wrap="square" rtlCol="1">
            <a:spAutoFit/>
          </a:bodyPr>
          <a:lstStyle/>
          <a:p>
            <a:pPr algn="justLow"/>
            <a:r>
              <a:rPr lang="ar-SA" sz="3600" b="1" dirty="0" smtClean="0"/>
              <a:t>المسرحية </a:t>
            </a:r>
            <a:r>
              <a:rPr lang="ar-SA" sz="3600" b="1" dirty="0">
                <a:solidFill>
                  <a:srgbClr val="7030A0"/>
                </a:solidFill>
              </a:rPr>
              <a:t>العربية</a:t>
            </a:r>
            <a:r>
              <a:rPr lang="ar-SA" sz="3600" b="1" dirty="0"/>
              <a:t> ظهرت كغيرها من المسرحيات ممتزجة بالموسيقا بل لقد  نشأ المسرح العربي في اطار الموسيقا، فقد عرض مارون النقاش في لبنان عمله  الاول " البخيل" عام </a:t>
            </a:r>
            <a:r>
              <a:rPr lang="ar-SA" sz="3600" b="1" dirty="0">
                <a:solidFill>
                  <a:srgbClr val="002060"/>
                </a:solidFill>
              </a:rPr>
              <a:t>1847م</a:t>
            </a:r>
            <a:r>
              <a:rPr lang="ar-SA" sz="3600" b="1" dirty="0"/>
              <a:t> وتحدث للجمهور قبل بداية المسرحية بين فيه الى  جانب قيمة المسرح سبب اختياره للمسرحية الغنائية وذكر انها الذ واشهى  وابهج وابهى.   </a:t>
            </a:r>
            <a:endParaRPr lang="en-US" sz="3600" b="1" dirty="0"/>
          </a:p>
          <a:p>
            <a:pPr algn="justLow"/>
            <a:endParaRPr lang="ar-IQ" sz="2800" dirty="0"/>
          </a:p>
        </p:txBody>
      </p:sp>
      <p:sp>
        <p:nvSpPr>
          <p:cNvPr id="6" name="مستطيل 5"/>
          <p:cNvSpPr/>
          <p:nvPr/>
        </p:nvSpPr>
        <p:spPr>
          <a:xfrm>
            <a:off x="251520" y="966202"/>
            <a:ext cx="3312368" cy="5543432"/>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3817993545"/>
      </p:ext>
    </p:extLst>
  </p:cSld>
  <p:clrMapOvr>
    <a:masterClrMapping/>
  </p:clrMapOvr>
  <p:transition spd="slow">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5496" y="44624"/>
            <a:ext cx="9144000" cy="6858000"/>
          </a:xfrm>
          <a:prstGeom prst="rect">
            <a:avLst/>
          </a:prstGeom>
          <a:blipFill dpi="0" rotWithShape="1">
            <a:blip r:embed="rId2">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a:blipFill>
        </p:spPr>
        <p:style>
          <a:lnRef idx="2">
            <a:schemeClr val="accent6"/>
          </a:lnRef>
          <a:fillRef idx="1">
            <a:schemeClr val="lt1"/>
          </a:fillRef>
          <a:effectRef idx="0">
            <a:schemeClr val="accent6"/>
          </a:effectRef>
          <a:fontRef idx="minor">
            <a:schemeClr val="dk1"/>
          </a:fontRef>
        </p:style>
        <p:txBody>
          <a:bodyPr rtlCol="1" anchor="ctr"/>
          <a:lstStyle/>
          <a:p>
            <a:endParaRPr lang="en-US" sz="2800" b="1" dirty="0"/>
          </a:p>
        </p:txBody>
      </p:sp>
      <p:sp>
        <p:nvSpPr>
          <p:cNvPr id="7" name="مربع نص 6"/>
          <p:cNvSpPr txBox="1"/>
          <p:nvPr/>
        </p:nvSpPr>
        <p:spPr>
          <a:xfrm>
            <a:off x="3275856" y="358205"/>
            <a:ext cx="5707182" cy="1846659"/>
          </a:xfrm>
          <a:prstGeom prst="rect">
            <a:avLst/>
          </a:prstGeom>
          <a:solidFill>
            <a:schemeClr val="accent1">
              <a:lumMod val="20000"/>
              <a:lumOff val="80000"/>
            </a:schemeClr>
          </a:solidFill>
        </p:spPr>
        <p:txBody>
          <a:bodyPr wrap="square" rtlCol="1">
            <a:spAutoFit/>
          </a:bodyPr>
          <a:lstStyle/>
          <a:p>
            <a:pPr algn="ctr"/>
            <a:r>
              <a:rPr lang="ar-IQ" sz="6000" b="1" dirty="0" smtClean="0">
                <a:solidFill>
                  <a:srgbClr val="FF0000"/>
                </a:solidFill>
              </a:rPr>
              <a:t>انتهت  المحاضرة </a:t>
            </a:r>
          </a:p>
          <a:p>
            <a:pPr algn="ctr"/>
            <a:r>
              <a:rPr lang="ar-IQ" sz="5400" b="1" dirty="0" smtClean="0">
                <a:solidFill>
                  <a:srgbClr val="FF0000"/>
                </a:solidFill>
              </a:rPr>
              <a:t>شكرا </a:t>
            </a:r>
            <a:r>
              <a:rPr lang="ar-IQ" sz="5400" b="1" dirty="0" err="1" smtClean="0">
                <a:solidFill>
                  <a:srgbClr val="FF0000"/>
                </a:solidFill>
              </a:rPr>
              <a:t>لاصغائكم</a:t>
            </a:r>
            <a:r>
              <a:rPr lang="ar-IQ" sz="5400" b="1" dirty="0" smtClean="0">
                <a:solidFill>
                  <a:srgbClr val="FF0000"/>
                </a:solidFill>
              </a:rPr>
              <a:t> </a:t>
            </a:r>
            <a:endParaRPr lang="ar-IQ" sz="5400" b="1" dirty="0">
              <a:solidFill>
                <a:srgbClr val="FF0000"/>
              </a:solidFill>
            </a:endParaRPr>
          </a:p>
        </p:txBody>
      </p:sp>
      <p:sp>
        <p:nvSpPr>
          <p:cNvPr id="8" name="مستطيل 7"/>
          <p:cNvSpPr/>
          <p:nvPr/>
        </p:nvSpPr>
        <p:spPr>
          <a:xfrm>
            <a:off x="179512" y="358204"/>
            <a:ext cx="3096344" cy="1846659"/>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2571423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TotalTime>
  <Words>283</Words>
  <Application>Microsoft Office PowerPoint</Application>
  <PresentationFormat>عرض على الشاشة (3:4)‏</PresentationFormat>
  <Paragraphs>18</Paragraphs>
  <Slides>7</Slides>
  <Notes>0</Notes>
  <HiddenSlides>0</HiddenSlides>
  <MMClips>0</MMClips>
  <ScaleCrop>false</ScaleCrop>
  <HeadingPairs>
    <vt:vector size="4" baseType="variant">
      <vt:variant>
        <vt:lpstr>نسق</vt:lpstr>
      </vt:variant>
      <vt:variant>
        <vt:i4>1</vt:i4>
      </vt:variant>
      <vt:variant>
        <vt:lpstr>عناوين الشرائح</vt:lpstr>
      </vt:variant>
      <vt:variant>
        <vt:i4>7</vt:i4>
      </vt:variant>
    </vt:vector>
  </HeadingPairs>
  <TitlesOfParts>
    <vt:vector size="8"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Aa</dc:creator>
  <cp:lastModifiedBy>Aa</cp:lastModifiedBy>
  <cp:revision>8</cp:revision>
  <dcterms:created xsi:type="dcterms:W3CDTF">2024-10-04T21:02:33Z</dcterms:created>
  <dcterms:modified xsi:type="dcterms:W3CDTF">2024-10-21T22:21:34Z</dcterms:modified>
</cp:coreProperties>
</file>