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FEB7B23-1763-42D0-B243-92384ACE372E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68C9F0B-639A-4BA4-8CF8-1B154304B74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19071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19/04/1446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a\Desktop\الموسيقى التصويرية المرحلة الرابعةنسخ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4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4098794" y="3933056"/>
            <a:ext cx="47320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IQ" sz="4000" b="1" dirty="0" smtClean="0"/>
              <a:t>1</a:t>
            </a:r>
            <a:endParaRPr lang="ar-IQ" sz="4000" b="1" dirty="0"/>
          </a:p>
        </p:txBody>
      </p:sp>
    </p:spTree>
    <p:extLst>
      <p:ext uri="{BB962C8B-B14F-4D97-AF65-F5344CB8AC3E}">
        <p14:creationId xmlns:p14="http://schemas.microsoft.com/office/powerpoint/2010/main" val="360833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188640"/>
            <a:ext cx="8784976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</a:rPr>
              <a:t>الموسيقا المسرحية في الحضارات </a:t>
            </a:r>
            <a:r>
              <a:rPr lang="ar-SA" sz="3200" b="1" dirty="0" smtClean="0">
                <a:solidFill>
                  <a:schemeClr val="bg1"/>
                </a:solidFill>
              </a:rPr>
              <a:t>العالمية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283968" y="795476"/>
            <a:ext cx="4680520" cy="58785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en-US" sz="2400" b="1" dirty="0"/>
              <a:t> </a:t>
            </a:r>
          </a:p>
          <a:p>
            <a:pPr algn="justLow"/>
            <a:r>
              <a:rPr lang="ar-SA" sz="3200" b="1" dirty="0">
                <a:solidFill>
                  <a:srgbClr val="FF0000"/>
                </a:solidFill>
              </a:rPr>
              <a:t>الموسيقا المسرحية عند الاغريق</a:t>
            </a:r>
            <a:r>
              <a:rPr lang="en-US" sz="3200" b="1" dirty="0">
                <a:solidFill>
                  <a:srgbClr val="FF0000"/>
                </a:solidFill>
              </a:rPr>
              <a:t>.</a:t>
            </a:r>
          </a:p>
          <a:p>
            <a:pPr algn="justLow"/>
            <a:r>
              <a:rPr lang="ar-SA" sz="3200" b="1" dirty="0"/>
              <a:t>المسرح عند الاغريق تعود بداياته الى الجوقة التي بدأت من جماعة العباد</a:t>
            </a:r>
            <a:r>
              <a:rPr lang="en-US" sz="3200" b="1" dirty="0"/>
              <a:t>  </a:t>
            </a:r>
            <a:r>
              <a:rPr lang="ar-SA" sz="3200" b="1" dirty="0"/>
              <a:t>التأدية الاحتفال بآلهة الخمر (</a:t>
            </a:r>
            <a:r>
              <a:rPr lang="ar-SA" sz="3200" b="1" dirty="0" err="1"/>
              <a:t>ديونسيوس</a:t>
            </a:r>
            <a:r>
              <a:rPr lang="ar-SA" sz="3200" b="1" dirty="0"/>
              <a:t>) من خلال الرقص والانشاد واداء التراتيل الخاصة بالاحتفال، واتخذت الجوقة لها قائدا الذي ينظم اداء افرادها</a:t>
            </a:r>
            <a:r>
              <a:rPr lang="en-US" sz="3200" b="1" dirty="0"/>
              <a:t>  </a:t>
            </a:r>
            <a:r>
              <a:rPr lang="ar-SA" sz="3200" b="1" dirty="0"/>
              <a:t>بالعزف والايعاز بالحركة وهو الدور نفسه الذي كان يلعبه قائد فرقة </a:t>
            </a:r>
            <a:r>
              <a:rPr lang="ar-SA" sz="3200" b="1" dirty="0" smtClean="0"/>
              <a:t>الرقص</a:t>
            </a:r>
            <a:endParaRPr lang="en-US" sz="3200" b="1" dirty="0"/>
          </a:p>
        </p:txBody>
      </p:sp>
      <p:sp>
        <p:nvSpPr>
          <p:cNvPr id="6" name="مستطيل 5"/>
          <p:cNvSpPr/>
          <p:nvPr/>
        </p:nvSpPr>
        <p:spPr>
          <a:xfrm>
            <a:off x="179512" y="764704"/>
            <a:ext cx="4104456" cy="59093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7" name="شكل بيضاوي 6"/>
          <p:cNvSpPr/>
          <p:nvPr/>
        </p:nvSpPr>
        <p:spPr>
          <a:xfrm>
            <a:off x="4565239" y="5993263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1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8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78497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bg1"/>
                </a:solidFill>
              </a:rPr>
              <a:t>الموسيقا في المسرح الروماني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  <a:endParaRPr lang="ar-IQ" sz="3600" dirty="0">
              <a:solidFill>
                <a:schemeClr val="bg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1520" y="980727"/>
            <a:ext cx="3600400" cy="50861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6" name="مربع نص 5"/>
          <p:cNvSpPr txBox="1"/>
          <p:nvPr/>
        </p:nvSpPr>
        <p:spPr>
          <a:xfrm>
            <a:off x="4067944" y="1076538"/>
            <a:ext cx="496855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000" b="1" dirty="0"/>
              <a:t>الذي يقوم بالتوجيه او اداء الرقصات الانفرادية ان انفراد شخص واحد من</a:t>
            </a:r>
            <a:r>
              <a:rPr lang="en-US" sz="4000" b="1" dirty="0"/>
              <a:t>  </a:t>
            </a:r>
            <a:r>
              <a:rPr lang="ar-SA" sz="4000" b="1" dirty="0"/>
              <a:t>بين اعضاء الفرقة وقيامه بقيادة اعضاء الفرقة في اداء رقصها أو غنائها كان</a:t>
            </a:r>
            <a:r>
              <a:rPr lang="en-US" sz="4000" b="1" dirty="0"/>
              <a:t>  </a:t>
            </a:r>
            <a:r>
              <a:rPr lang="ar-SA" sz="4000" b="1" dirty="0"/>
              <a:t>البداية الطبيعية لظهور الفن المسرحي</a:t>
            </a:r>
            <a:r>
              <a:rPr lang="en-US" sz="4000" b="1" dirty="0"/>
              <a:t>.</a:t>
            </a:r>
          </a:p>
          <a:p>
            <a:pPr algn="justLow"/>
            <a:r>
              <a:rPr lang="ar-SA" sz="4000" dirty="0">
                <a:solidFill>
                  <a:srgbClr val="FF0000"/>
                </a:solidFill>
              </a:rPr>
              <a:t>الموسيقا في المسرح الروماني</a:t>
            </a:r>
            <a:r>
              <a:rPr lang="en-US" sz="4000" dirty="0">
                <a:solidFill>
                  <a:srgbClr val="FF0000"/>
                </a:solidFill>
              </a:rPr>
              <a:t>. </a:t>
            </a:r>
            <a:endParaRPr lang="ar-IQ" sz="4000" dirty="0">
              <a:solidFill>
                <a:srgbClr val="FF0000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4565239" y="5993263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2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4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78497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bg1"/>
                </a:solidFill>
              </a:rPr>
              <a:t>الموسيقا في المسرح الروماني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  <a:endParaRPr lang="ar-IQ" sz="3600" dirty="0">
              <a:solidFill>
                <a:schemeClr val="bg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51520" y="1076538"/>
            <a:ext cx="878497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400" b="1" dirty="0"/>
              <a:t>المسرح الروماني الذي احتفى بالموسيقا والاداء والرقص واتجه الى المرح</a:t>
            </a:r>
            <a:r>
              <a:rPr lang="en-US" sz="4400" b="1" dirty="0"/>
              <a:t>  </a:t>
            </a:r>
            <a:r>
              <a:rPr lang="ar-SA" sz="4400" b="1" dirty="0"/>
              <a:t>والترفيه والامتاع نجد مسرحيات </a:t>
            </a:r>
            <a:r>
              <a:rPr lang="ar-SA" sz="4400" b="1" dirty="0" err="1"/>
              <a:t>سنيكا</a:t>
            </a:r>
            <a:r>
              <a:rPr lang="ar-SA" sz="4400" b="1" dirty="0"/>
              <a:t> وكتاب التراجيديا في عهده الذين</a:t>
            </a:r>
            <a:r>
              <a:rPr lang="en-US" sz="4400" b="1" dirty="0"/>
              <a:t>  </a:t>
            </a:r>
            <a:r>
              <a:rPr lang="ar-SA" sz="4400" b="1" dirty="0"/>
              <a:t>استعملوا الموسيقا وغناء الجوقة محاكاة للإغريق، كما كان الحال ذاته في</a:t>
            </a:r>
            <a:r>
              <a:rPr lang="en-US" sz="4400" b="1" dirty="0"/>
              <a:t>  </a:t>
            </a:r>
            <a:r>
              <a:rPr lang="ar-SA" sz="4400" b="1" dirty="0"/>
              <a:t>مسرحيات </a:t>
            </a:r>
            <a:r>
              <a:rPr lang="ar-SA" sz="4400" b="1" dirty="0" err="1"/>
              <a:t>بلاتوس</a:t>
            </a:r>
            <a:r>
              <a:rPr lang="ar-SA" sz="4400" b="1" dirty="0"/>
              <a:t> التي زخرت بكم كبير من الغناء والرقص الذين حاكي بهما</a:t>
            </a:r>
            <a:r>
              <a:rPr lang="en-US" sz="4400" b="1" dirty="0"/>
              <a:t>  </a:t>
            </a:r>
            <a:r>
              <a:rPr lang="ar-SA" sz="4400" b="1" dirty="0"/>
              <a:t>الكوميديات اليونانية التي كتب على منوالها</a:t>
            </a:r>
            <a:r>
              <a:rPr lang="en-US" sz="4400" b="1" dirty="0"/>
              <a:t>.</a:t>
            </a:r>
          </a:p>
          <a:p>
            <a:pPr algn="justLow"/>
            <a:endParaRPr lang="ar-IQ" sz="4400" dirty="0">
              <a:solidFill>
                <a:srgbClr val="FF0000"/>
              </a:solidFill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4067944" y="5993263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3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639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78497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bg1"/>
                </a:solidFill>
              </a:rPr>
              <a:t>الموسيقا في المسرح الروماني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  <a:endParaRPr lang="ar-IQ" sz="3600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572000" y="908720"/>
            <a:ext cx="4464496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en-US" sz="3600" b="1" dirty="0"/>
              <a:t> </a:t>
            </a:r>
            <a:r>
              <a:rPr lang="ar-SA" sz="3600" b="1" dirty="0"/>
              <a:t>الموسيقا المسرحية عند ظهور المسيحية</a:t>
            </a:r>
            <a:r>
              <a:rPr lang="en-US" sz="3600" b="1" dirty="0"/>
              <a:t>.  </a:t>
            </a:r>
            <a:r>
              <a:rPr lang="ar-SA" sz="3600" b="1" dirty="0"/>
              <a:t>وعند ظهور المسيحية وسيطرة الكنيسة على نواحي الحياة العامة كانت</a:t>
            </a:r>
            <a:r>
              <a:rPr lang="en-US" sz="3600" b="1" dirty="0"/>
              <a:t>  </a:t>
            </a:r>
            <a:r>
              <a:rPr lang="ar-SA" sz="3600" b="1" dirty="0"/>
              <a:t>الدراما احدى المحرمات التي منعتها الكنيسة، بينما اعتمدت الطقوس المسيحية </a:t>
            </a:r>
            <a:r>
              <a:rPr lang="ar-IQ" sz="3600" b="1" dirty="0"/>
              <a:t> على   </a:t>
            </a:r>
            <a:r>
              <a:rPr lang="ar-SA" sz="3600" b="1" dirty="0"/>
              <a:t>الموسيقا اعتقادا بانها وسيلة روحية تقرب الانسان من الله .</a:t>
            </a:r>
            <a:endParaRPr lang="en-US" sz="3600" b="1" dirty="0"/>
          </a:p>
          <a:p>
            <a:pPr algn="justLow"/>
            <a:endParaRPr lang="ar-IQ" sz="3600" dirty="0"/>
          </a:p>
        </p:txBody>
      </p:sp>
      <p:sp>
        <p:nvSpPr>
          <p:cNvPr id="5" name="مستطيل ذو زاويتين مستديرتين في نفس الجانب 4"/>
          <p:cNvSpPr/>
          <p:nvPr/>
        </p:nvSpPr>
        <p:spPr>
          <a:xfrm>
            <a:off x="251520" y="908720"/>
            <a:ext cx="3960440" cy="5832648"/>
          </a:xfrm>
          <a:prstGeom prst="round2Same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7" name="شكل بيضاوي 6"/>
          <p:cNvSpPr/>
          <p:nvPr/>
        </p:nvSpPr>
        <p:spPr>
          <a:xfrm>
            <a:off x="3707904" y="5993263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4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5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32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784976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</a:rPr>
              <a:t>لموسيقا المسرحية في عصر النهضة.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347864" y="908720"/>
            <a:ext cx="568863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b="1" dirty="0">
                <a:solidFill>
                  <a:srgbClr val="00B0F0"/>
                </a:solidFill>
              </a:rPr>
              <a:t>لموسيقا المسرحية في عصر النهضة.</a:t>
            </a:r>
            <a:endParaRPr lang="en-US" sz="4000" b="1" dirty="0">
              <a:solidFill>
                <a:srgbClr val="00B0F0"/>
              </a:solidFill>
            </a:endParaRPr>
          </a:p>
          <a:p>
            <a:r>
              <a:rPr lang="ar-SA" sz="4000" b="1" dirty="0"/>
              <a:t>عصر النهضة شهد ملامح التجديد التي يقف في مقدمتها انتشار الفن  الجديد </a:t>
            </a:r>
            <a:r>
              <a:rPr lang="en-US" sz="4000" b="1" dirty="0" err="1"/>
              <a:t>Ars</a:t>
            </a:r>
            <a:r>
              <a:rPr lang="en-US" sz="4000" b="1" dirty="0"/>
              <a:t> Nova</a:t>
            </a:r>
            <a:r>
              <a:rPr lang="ar-SA" sz="4000" b="1" dirty="0"/>
              <a:t> وتوثيق وانتشار الموسيقا فيما بعد، وكان لترجمة كتاب فن  الشعر </a:t>
            </a:r>
            <a:r>
              <a:rPr lang="ar-SA" sz="4000" b="1" dirty="0">
                <a:solidFill>
                  <a:srgbClr val="FF0000"/>
                </a:solidFill>
              </a:rPr>
              <a:t>الارسطو</a:t>
            </a:r>
            <a:r>
              <a:rPr lang="ar-SA" sz="4000" b="1" dirty="0"/>
              <a:t> تأثيره الكبير الذي انعكس بشكل واضح على نتاج هذا العصر .   </a:t>
            </a:r>
            <a:endParaRPr lang="en-US" sz="4000" b="1" dirty="0"/>
          </a:p>
        </p:txBody>
      </p:sp>
      <p:sp>
        <p:nvSpPr>
          <p:cNvPr id="6" name="مستطيل ذو زاويتين مستديرتين في نفس الجانب 5"/>
          <p:cNvSpPr/>
          <p:nvPr/>
        </p:nvSpPr>
        <p:spPr>
          <a:xfrm>
            <a:off x="251520" y="908720"/>
            <a:ext cx="3096344" cy="5488295"/>
          </a:xfrm>
          <a:prstGeom prst="round2Same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7" name="شكل بيضاوي 6"/>
          <p:cNvSpPr/>
          <p:nvPr/>
        </p:nvSpPr>
        <p:spPr>
          <a:xfrm>
            <a:off x="3491880" y="6048672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5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014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188640"/>
            <a:ext cx="878497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لموسيقا المسرحية في عصر النهضة.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139952" y="908720"/>
            <a:ext cx="4896544" cy="68634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ar-SA" sz="4400" b="1" dirty="0"/>
              <a:t>وكان لهذه الانجازات الاثر الكبير في تاريخ الموسيقا والمسرح، اذ اسهمت بدورها   في ترصين العلاقة برباط وثيق انبثق عنه فن درامي ديني تمثل </a:t>
            </a:r>
            <a:r>
              <a:rPr lang="ar-SA" sz="4400" b="1" dirty="0" err="1"/>
              <a:t>بالاوراتوريو</a:t>
            </a:r>
            <a:r>
              <a:rPr lang="ar-SA" sz="4400" b="1" dirty="0"/>
              <a:t> وفق درامي دنيوي هو </a:t>
            </a:r>
            <a:r>
              <a:rPr lang="ar-SA" sz="4400" b="1" dirty="0">
                <a:solidFill>
                  <a:srgbClr val="FF0000"/>
                </a:solidFill>
              </a:rPr>
              <a:t>الأوبرا</a:t>
            </a:r>
            <a:r>
              <a:rPr lang="ar-SA" sz="4400" b="1" dirty="0"/>
              <a:t> .</a:t>
            </a:r>
            <a:endParaRPr lang="en-US" sz="4400" b="1" dirty="0"/>
          </a:p>
          <a:p>
            <a:pPr algn="justLow"/>
            <a:endParaRPr lang="ar-IQ" sz="4400" dirty="0"/>
          </a:p>
          <a:p>
            <a:pPr algn="justLow"/>
            <a:endParaRPr lang="en-US" sz="4400" b="1" dirty="0"/>
          </a:p>
        </p:txBody>
      </p:sp>
      <p:sp>
        <p:nvSpPr>
          <p:cNvPr id="5" name="مستطيل 4"/>
          <p:cNvSpPr/>
          <p:nvPr/>
        </p:nvSpPr>
        <p:spPr>
          <a:xfrm>
            <a:off x="251520" y="972953"/>
            <a:ext cx="3600400" cy="584042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6" name="شكل بيضاوي 5"/>
          <p:cNvSpPr/>
          <p:nvPr/>
        </p:nvSpPr>
        <p:spPr>
          <a:xfrm>
            <a:off x="4283968" y="5949280"/>
            <a:ext cx="576064" cy="6926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7</a:t>
            </a:r>
            <a:endParaRPr lang="ar-IQ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4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5496" y="44624"/>
            <a:ext cx="9144000" cy="6858000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endParaRPr lang="en-US" sz="2800" b="1" dirty="0"/>
          </a:p>
        </p:txBody>
      </p:sp>
      <p:sp>
        <p:nvSpPr>
          <p:cNvPr id="7" name="مربع نص 6"/>
          <p:cNvSpPr txBox="1"/>
          <p:nvPr/>
        </p:nvSpPr>
        <p:spPr>
          <a:xfrm>
            <a:off x="3275856" y="358205"/>
            <a:ext cx="5707182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IQ" sz="6000" b="1" dirty="0" smtClean="0">
                <a:solidFill>
                  <a:srgbClr val="FF0000"/>
                </a:solidFill>
              </a:rPr>
              <a:t>انتهت  المحاضرة </a:t>
            </a:r>
          </a:p>
          <a:p>
            <a:pPr algn="ctr"/>
            <a:r>
              <a:rPr lang="ar-IQ" sz="5400" b="1" dirty="0" smtClean="0">
                <a:solidFill>
                  <a:srgbClr val="FF0000"/>
                </a:solidFill>
              </a:rPr>
              <a:t>شكرا </a:t>
            </a:r>
            <a:r>
              <a:rPr lang="ar-IQ" sz="5400" b="1" dirty="0" err="1" smtClean="0">
                <a:solidFill>
                  <a:srgbClr val="FF0000"/>
                </a:solidFill>
              </a:rPr>
              <a:t>لاصغائكم</a:t>
            </a:r>
            <a:r>
              <a:rPr lang="ar-IQ" sz="5400" b="1" dirty="0" smtClean="0">
                <a:solidFill>
                  <a:srgbClr val="FF0000"/>
                </a:solidFill>
              </a:rPr>
              <a:t> </a:t>
            </a:r>
            <a:endParaRPr lang="ar-IQ" sz="5400" b="1" dirty="0">
              <a:solidFill>
                <a:srgbClr val="FF0000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79512" y="358204"/>
            <a:ext cx="3096344" cy="184665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714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243</Words>
  <Application>Microsoft Office PowerPoint</Application>
  <PresentationFormat>عرض على الشاشة (3:4)‏</PresentationFormat>
  <Paragraphs>25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Aa</dc:creator>
  <cp:lastModifiedBy>Aa</cp:lastModifiedBy>
  <cp:revision>4</cp:revision>
  <dcterms:created xsi:type="dcterms:W3CDTF">2024-10-04T21:02:33Z</dcterms:created>
  <dcterms:modified xsi:type="dcterms:W3CDTF">2024-10-21T21:55:33Z</dcterms:modified>
</cp:coreProperties>
</file>