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9"/>
  </p:notesMasterIdLst>
  <p:sldIdLst>
    <p:sldId id="256" r:id="rId2"/>
    <p:sldId id="264"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63"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60" d="100"/>
          <a:sy n="60" d="100"/>
        </p:scale>
        <p:origin x="-1656" y="-22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FEB7B23-1763-42D0-B243-92384ACE372E}" type="datetimeFigureOut">
              <a:rPr lang="ar-IQ" smtClean="0"/>
              <a:t>24/04/1446</a:t>
            </a:fld>
            <a:endParaRPr lang="ar-IQ"/>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68C9F0B-639A-4BA4-8CF8-1B154304B743}" type="slidenum">
              <a:rPr lang="ar-IQ" smtClean="0"/>
              <a:t>‹#›</a:t>
            </a:fld>
            <a:endParaRPr lang="ar-IQ"/>
          </a:p>
        </p:txBody>
      </p:sp>
    </p:spTree>
    <p:extLst>
      <p:ext uri="{BB962C8B-B14F-4D97-AF65-F5344CB8AC3E}">
        <p14:creationId xmlns:p14="http://schemas.microsoft.com/office/powerpoint/2010/main" val="331907155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24/04/1446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24/04/1446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24/04/1446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24/04/1446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24/04/1446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24/04/1446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24/04/1446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24/04/1446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24/04/1446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24/04/1446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24/04/1446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24/04/1446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a\Desktop\الموسيقى التصويرية المرحلة الرابعةنسخ.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40760"/>
          </a:xfrm>
          <a:prstGeom prst="rect">
            <a:avLst/>
          </a:prstGeom>
          <a:noFill/>
          <a:extLst>
            <a:ext uri="{909E8E84-426E-40DD-AFC4-6F175D3DCCD1}">
              <a14:hiddenFill xmlns:a14="http://schemas.microsoft.com/office/drawing/2010/main">
                <a:solidFill>
                  <a:srgbClr val="FFFFFF"/>
                </a:solidFill>
              </a14:hiddenFill>
            </a:ext>
          </a:extLst>
        </p:spPr>
      </p:pic>
      <p:sp>
        <p:nvSpPr>
          <p:cNvPr id="2" name="مربع نص 1"/>
          <p:cNvSpPr txBox="1"/>
          <p:nvPr/>
        </p:nvSpPr>
        <p:spPr>
          <a:xfrm>
            <a:off x="4098794" y="3933056"/>
            <a:ext cx="473206" cy="707886"/>
          </a:xfrm>
          <a:prstGeom prst="rect">
            <a:avLst/>
          </a:prstGeom>
          <a:noFill/>
        </p:spPr>
        <p:txBody>
          <a:bodyPr wrap="none" rtlCol="1">
            <a:spAutoFit/>
          </a:bodyPr>
          <a:lstStyle/>
          <a:p>
            <a:r>
              <a:rPr lang="ar-IQ" sz="4000" b="1" dirty="0" smtClean="0"/>
              <a:t>3</a:t>
            </a:r>
            <a:endParaRPr lang="ar-IQ" sz="4000" b="1" dirty="0"/>
          </a:p>
        </p:txBody>
      </p:sp>
    </p:spTree>
    <p:extLst>
      <p:ext uri="{BB962C8B-B14F-4D97-AF65-F5344CB8AC3E}">
        <p14:creationId xmlns:p14="http://schemas.microsoft.com/office/powerpoint/2010/main" val="360833503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107504" y="1556792"/>
            <a:ext cx="8928992" cy="504056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justLow"/>
            <a:endParaRPr lang="ar-IQ" sz="3200" b="1" dirty="0">
              <a:solidFill>
                <a:srgbClr val="FF0000"/>
              </a:solidFill>
            </a:endParaRPr>
          </a:p>
          <a:p>
            <a:pPr algn="justLow"/>
            <a:endParaRPr lang="ar-IQ" sz="3200" b="1" dirty="0" smtClean="0">
              <a:solidFill>
                <a:srgbClr val="FF0000"/>
              </a:solidFill>
            </a:endParaRPr>
          </a:p>
          <a:p>
            <a:pPr algn="justLow"/>
            <a:endParaRPr lang="ar-IQ" sz="3200" b="1" dirty="0">
              <a:solidFill>
                <a:srgbClr val="FF0000"/>
              </a:solidFill>
            </a:endParaRPr>
          </a:p>
          <a:p>
            <a:pPr algn="justLow"/>
            <a:r>
              <a:rPr lang="ar-SA" sz="3200" b="1" dirty="0" smtClean="0">
                <a:solidFill>
                  <a:srgbClr val="FF0000"/>
                </a:solidFill>
              </a:rPr>
              <a:t>تعد </a:t>
            </a:r>
            <a:r>
              <a:rPr lang="ar-SA" sz="3200" b="1" dirty="0">
                <a:solidFill>
                  <a:srgbClr val="FF0000"/>
                </a:solidFill>
              </a:rPr>
              <a:t>الموسيقا او المظهر الصوتي السمعي </a:t>
            </a:r>
            <a:r>
              <a:rPr lang="ar-SA" sz="3200" b="1" dirty="0" err="1">
                <a:solidFill>
                  <a:srgbClr val="FF0000"/>
                </a:solidFill>
              </a:rPr>
              <a:t>عمومأ</a:t>
            </a:r>
            <a:r>
              <a:rPr lang="ar-SA" sz="3200" b="1" dirty="0">
                <a:solidFill>
                  <a:srgbClr val="FF0000"/>
                </a:solidFill>
              </a:rPr>
              <a:t> </a:t>
            </a:r>
            <a:r>
              <a:rPr lang="ar-SA" sz="3200" b="1" dirty="0" err="1">
                <a:solidFill>
                  <a:srgbClr val="FF0000"/>
                </a:solidFill>
              </a:rPr>
              <a:t>عنصرأ</a:t>
            </a:r>
            <a:r>
              <a:rPr lang="ar-SA" sz="3200" b="1" dirty="0">
                <a:solidFill>
                  <a:srgbClr val="FF0000"/>
                </a:solidFill>
              </a:rPr>
              <a:t> </a:t>
            </a:r>
            <a:r>
              <a:rPr lang="ar-SA" sz="3200" b="1" dirty="0" err="1">
                <a:solidFill>
                  <a:srgbClr val="FF0000"/>
                </a:solidFill>
              </a:rPr>
              <a:t>مرتبطأ</a:t>
            </a:r>
            <a:r>
              <a:rPr lang="ar-SA" sz="3200" b="1" dirty="0">
                <a:solidFill>
                  <a:srgbClr val="FF0000"/>
                </a:solidFill>
              </a:rPr>
              <a:t> بالفعل المسرحي منذ القدم بأشكال و تجليات  مختلفة</a:t>
            </a:r>
            <a:r>
              <a:rPr lang="ar-SA" sz="3200" b="1" dirty="0" smtClean="0">
                <a:solidFill>
                  <a:srgbClr val="FF0000"/>
                </a:solidFill>
              </a:rPr>
              <a:t>،</a:t>
            </a:r>
            <a:endParaRPr lang="ar-IQ" sz="3200" b="1" dirty="0" smtClean="0">
              <a:solidFill>
                <a:srgbClr val="FF0000"/>
              </a:solidFill>
            </a:endParaRPr>
          </a:p>
          <a:p>
            <a:pPr algn="justLow"/>
            <a:r>
              <a:rPr lang="ar-SA" sz="4000" b="1" dirty="0"/>
              <a:t>وقد حضر الصـوت في المسرح في شكل موسيقا بواسطة مغنيين وموسيقيين يقدمون الفقرات </a:t>
            </a:r>
            <a:r>
              <a:rPr lang="ar-SA" sz="4000" b="1" dirty="0" err="1"/>
              <a:t>الإنشادية</a:t>
            </a:r>
            <a:r>
              <a:rPr lang="ar-SA" sz="4000" b="1" dirty="0"/>
              <a:t>  في المسرحية، والموسيقا بالنسبة للدراما عنصر جوهري من مهمتها دفع حركة الدراما الى الامام من داخل خصائص نمو الشخصيات او الحدث </a:t>
            </a:r>
            <a:r>
              <a:rPr lang="ar-SA" sz="4000" b="1" dirty="0" smtClean="0"/>
              <a:t>.</a:t>
            </a:r>
            <a:endParaRPr lang="ar-IQ" sz="3200" b="1" dirty="0"/>
          </a:p>
          <a:p>
            <a:pPr algn="justLow"/>
            <a:endParaRPr lang="ar-IQ" sz="3200" b="1" dirty="0" smtClean="0"/>
          </a:p>
          <a:p>
            <a:pPr algn="justLow"/>
            <a:endParaRPr lang="ar-IQ" sz="3200" b="1" dirty="0"/>
          </a:p>
          <a:p>
            <a:pPr algn="justLow"/>
            <a:endParaRPr lang="ar-IQ" sz="3200" b="1" dirty="0" smtClean="0"/>
          </a:p>
          <a:p>
            <a:pPr algn="justLow"/>
            <a:r>
              <a:rPr lang="ar-SA" sz="3200" b="1" dirty="0" smtClean="0"/>
              <a:t> </a:t>
            </a:r>
            <a:endParaRPr lang="en-US" sz="3200" dirty="0"/>
          </a:p>
        </p:txBody>
      </p:sp>
      <p:sp>
        <p:nvSpPr>
          <p:cNvPr id="7" name="مستطيل 6"/>
          <p:cNvSpPr/>
          <p:nvPr/>
        </p:nvSpPr>
        <p:spPr>
          <a:xfrm>
            <a:off x="2540527" y="44624"/>
            <a:ext cx="6351953" cy="1296144"/>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t>استعمالات الموسيقا المسرحية </a:t>
            </a:r>
            <a:endParaRPr lang="ar-IQ" sz="4000" b="1" dirty="0"/>
          </a:p>
        </p:txBody>
      </p:sp>
      <p:sp>
        <p:nvSpPr>
          <p:cNvPr id="9" name="مستطيل مستدير الزوايا 8"/>
          <p:cNvSpPr/>
          <p:nvPr/>
        </p:nvSpPr>
        <p:spPr>
          <a:xfrm>
            <a:off x="323528" y="44624"/>
            <a:ext cx="2160240" cy="1296144"/>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10" name="مستطيل 9"/>
          <p:cNvSpPr/>
          <p:nvPr/>
        </p:nvSpPr>
        <p:spPr>
          <a:xfrm>
            <a:off x="467544" y="5805264"/>
            <a:ext cx="576064"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1</a:t>
            </a:r>
            <a:endParaRPr lang="ar-IQ" sz="4400" dirty="0"/>
          </a:p>
        </p:txBody>
      </p:sp>
    </p:spTree>
    <p:extLst>
      <p:ext uri="{BB962C8B-B14F-4D97-AF65-F5344CB8AC3E}">
        <p14:creationId xmlns:p14="http://schemas.microsoft.com/office/powerpoint/2010/main" val="2517757149"/>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5868144" y="1296220"/>
            <a:ext cx="3168352" cy="5112568"/>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6"/>
          </a:lnRef>
          <a:fillRef idx="1">
            <a:schemeClr val="lt1"/>
          </a:fillRef>
          <a:effectRef idx="0">
            <a:schemeClr val="accent6"/>
          </a:effectRef>
          <a:fontRef idx="minor">
            <a:schemeClr val="dk1"/>
          </a:fontRef>
        </p:style>
        <p:txBody>
          <a:bodyPr rtlCol="1" anchor="ctr"/>
          <a:lstStyle/>
          <a:p>
            <a:pPr algn="justLow"/>
            <a:endParaRPr lang="en-US" sz="3600" dirty="0"/>
          </a:p>
        </p:txBody>
      </p:sp>
      <p:sp>
        <p:nvSpPr>
          <p:cNvPr id="7" name="مستطيل 6"/>
          <p:cNvSpPr/>
          <p:nvPr/>
        </p:nvSpPr>
        <p:spPr>
          <a:xfrm>
            <a:off x="323528" y="116632"/>
            <a:ext cx="8568952" cy="1008112"/>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ctr"/>
            <a:r>
              <a:rPr lang="ar-IQ" sz="4000" b="1" dirty="0" smtClean="0"/>
              <a:t>استعمالات الموسيقا المسرحية </a:t>
            </a:r>
            <a:endParaRPr lang="ar-IQ" sz="4000" b="1" dirty="0"/>
          </a:p>
        </p:txBody>
      </p:sp>
      <p:sp>
        <p:nvSpPr>
          <p:cNvPr id="6" name="مستطيل 5"/>
          <p:cNvSpPr/>
          <p:nvPr/>
        </p:nvSpPr>
        <p:spPr>
          <a:xfrm>
            <a:off x="179512" y="1268760"/>
            <a:ext cx="5544616" cy="5328592"/>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4000" b="1" dirty="0"/>
              <a:t>ومن العناصر التي ترتبط بها الموسيقا وتنبع منها البيئة  المكانية  والزمانية للدراما الموسيقية، </a:t>
            </a:r>
            <a:endParaRPr lang="en-US" sz="4000" dirty="0"/>
          </a:p>
          <a:p>
            <a:pPr algn="justLow"/>
            <a:r>
              <a:rPr lang="ar-SA" sz="4000" b="1" dirty="0"/>
              <a:t>والموسيقا المستخدمة  في المسرحية يجب ان تكون مدركة لكل العناصر الفنية المجاورة لها  في العمل المسرحي،</a:t>
            </a:r>
            <a:endParaRPr lang="en-US" sz="4000" dirty="0"/>
          </a:p>
        </p:txBody>
      </p:sp>
      <p:sp>
        <p:nvSpPr>
          <p:cNvPr id="8" name="مستطيل 7"/>
          <p:cNvSpPr/>
          <p:nvPr/>
        </p:nvSpPr>
        <p:spPr>
          <a:xfrm>
            <a:off x="467544" y="6093296"/>
            <a:ext cx="576064" cy="432048"/>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2</a:t>
            </a:r>
            <a:endParaRPr lang="ar-IQ" sz="4400" dirty="0"/>
          </a:p>
        </p:txBody>
      </p:sp>
    </p:spTree>
    <p:extLst>
      <p:ext uri="{BB962C8B-B14F-4D97-AF65-F5344CB8AC3E}">
        <p14:creationId xmlns:p14="http://schemas.microsoft.com/office/powerpoint/2010/main" val="2152599275"/>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4211960" y="299545"/>
            <a:ext cx="4680520" cy="6297807"/>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4400" b="1" dirty="0"/>
              <a:t>مثل الديكور والاضاءة والحركة وحركة الممثلين والملابس، اذ ان التجانس والتفاعل والتقابل والتضاد بين كل هذه العناصر، انما هو الذي يجسد اجو العام للشخصيات والاحداث ومضامينها </a:t>
            </a:r>
            <a:endParaRPr lang="en-US" sz="4400" dirty="0"/>
          </a:p>
        </p:txBody>
      </p:sp>
      <p:sp>
        <p:nvSpPr>
          <p:cNvPr id="7" name="مستطيل 6"/>
          <p:cNvSpPr/>
          <p:nvPr/>
        </p:nvSpPr>
        <p:spPr>
          <a:xfrm>
            <a:off x="179512" y="332656"/>
            <a:ext cx="3744416" cy="1008112"/>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ctr"/>
            <a:r>
              <a:rPr lang="ar-IQ" sz="3200" b="1" dirty="0" smtClean="0"/>
              <a:t>استعمالات الموسيقا المسرحية </a:t>
            </a:r>
            <a:endParaRPr lang="ar-IQ" sz="3200" b="1" dirty="0"/>
          </a:p>
        </p:txBody>
      </p:sp>
      <p:sp>
        <p:nvSpPr>
          <p:cNvPr id="6" name="مستطيل 5"/>
          <p:cNvSpPr/>
          <p:nvPr/>
        </p:nvSpPr>
        <p:spPr>
          <a:xfrm>
            <a:off x="323528" y="1518259"/>
            <a:ext cx="3744416" cy="5112568"/>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6"/>
          </a:lnRef>
          <a:fillRef idx="1">
            <a:schemeClr val="lt1"/>
          </a:fillRef>
          <a:effectRef idx="0">
            <a:schemeClr val="accent6"/>
          </a:effectRef>
          <a:fontRef idx="minor">
            <a:schemeClr val="dk1"/>
          </a:fontRef>
        </p:style>
        <p:txBody>
          <a:bodyPr rtlCol="1" anchor="ctr"/>
          <a:lstStyle/>
          <a:p>
            <a:pPr algn="justLow"/>
            <a:endParaRPr lang="en-US" sz="4000" dirty="0"/>
          </a:p>
        </p:txBody>
      </p:sp>
      <p:sp>
        <p:nvSpPr>
          <p:cNvPr id="8" name="مستطيل 7"/>
          <p:cNvSpPr/>
          <p:nvPr/>
        </p:nvSpPr>
        <p:spPr>
          <a:xfrm>
            <a:off x="467544" y="5805264"/>
            <a:ext cx="576064"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3</a:t>
            </a:r>
            <a:endParaRPr lang="ar-IQ" sz="4400" dirty="0"/>
          </a:p>
        </p:txBody>
      </p:sp>
    </p:spTree>
    <p:extLst>
      <p:ext uri="{BB962C8B-B14F-4D97-AF65-F5344CB8AC3E}">
        <p14:creationId xmlns:p14="http://schemas.microsoft.com/office/powerpoint/2010/main" val="1574032086"/>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4211960" y="299545"/>
            <a:ext cx="4680520" cy="6297807"/>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r>
              <a:rPr lang="ar-SA" sz="4400" b="1" dirty="0"/>
              <a:t>وتحضر الموسيقا  في العرض المسرحي لتؤدي مجموعة من الجماليات منها اتمام المظهر العام للفضاء المسرحي، فإذا كان الديكور والاضاءة يؤسسان المظهـر المرئي للفضاء، فإن الموسيقا تتم ذلك بمظهر سمعي</a:t>
            </a:r>
            <a:endParaRPr lang="en-US" sz="4400" dirty="0"/>
          </a:p>
        </p:txBody>
      </p:sp>
      <p:sp>
        <p:nvSpPr>
          <p:cNvPr id="7" name="مستطيل 6"/>
          <p:cNvSpPr/>
          <p:nvPr/>
        </p:nvSpPr>
        <p:spPr>
          <a:xfrm>
            <a:off x="323528" y="260648"/>
            <a:ext cx="3744416" cy="1008112"/>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ctr"/>
            <a:r>
              <a:rPr lang="ar-IQ" sz="3200" b="1" dirty="0" smtClean="0"/>
              <a:t>استعمالات الموسيقا المسرحية </a:t>
            </a:r>
            <a:endParaRPr lang="ar-IQ" sz="3200" b="1" dirty="0"/>
          </a:p>
        </p:txBody>
      </p:sp>
      <p:sp>
        <p:nvSpPr>
          <p:cNvPr id="6" name="مستطيل 5"/>
          <p:cNvSpPr/>
          <p:nvPr/>
        </p:nvSpPr>
        <p:spPr>
          <a:xfrm>
            <a:off x="323528" y="3140968"/>
            <a:ext cx="3744416" cy="3489858"/>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6"/>
          </a:lnRef>
          <a:fillRef idx="1">
            <a:schemeClr val="lt1"/>
          </a:fillRef>
          <a:effectRef idx="0">
            <a:schemeClr val="accent6"/>
          </a:effectRef>
          <a:fontRef idx="minor">
            <a:schemeClr val="dk1"/>
          </a:fontRef>
        </p:style>
        <p:txBody>
          <a:bodyPr rtlCol="1" anchor="ctr"/>
          <a:lstStyle/>
          <a:p>
            <a:pPr algn="justLow"/>
            <a:endParaRPr lang="en-US" sz="4000" dirty="0"/>
          </a:p>
        </p:txBody>
      </p:sp>
      <p:sp>
        <p:nvSpPr>
          <p:cNvPr id="8" name="مستطيل 7"/>
          <p:cNvSpPr/>
          <p:nvPr/>
        </p:nvSpPr>
        <p:spPr>
          <a:xfrm>
            <a:off x="323528" y="1484784"/>
            <a:ext cx="3744416" cy="1512168"/>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6"/>
          </a:lnRef>
          <a:fillRef idx="1">
            <a:schemeClr val="lt1"/>
          </a:fillRef>
          <a:effectRef idx="0">
            <a:schemeClr val="accent6"/>
          </a:effectRef>
          <a:fontRef idx="minor">
            <a:schemeClr val="dk1"/>
          </a:fontRef>
        </p:style>
        <p:txBody>
          <a:bodyPr rtlCol="1" anchor="ctr"/>
          <a:lstStyle/>
          <a:p>
            <a:pPr algn="ctr"/>
            <a:endParaRPr lang="ar-IQ" sz="3200" b="1" dirty="0"/>
          </a:p>
        </p:txBody>
      </p:sp>
      <p:sp>
        <p:nvSpPr>
          <p:cNvPr id="9" name="مستطيل 8"/>
          <p:cNvSpPr/>
          <p:nvPr/>
        </p:nvSpPr>
        <p:spPr>
          <a:xfrm>
            <a:off x="467544" y="5805264"/>
            <a:ext cx="576064"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4</a:t>
            </a:r>
            <a:endParaRPr lang="ar-IQ" sz="4400" dirty="0"/>
          </a:p>
        </p:txBody>
      </p:sp>
    </p:spTree>
    <p:extLst>
      <p:ext uri="{BB962C8B-B14F-4D97-AF65-F5344CB8AC3E}">
        <p14:creationId xmlns:p14="http://schemas.microsoft.com/office/powerpoint/2010/main" val="2881282136"/>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179512" y="116633"/>
            <a:ext cx="4896544" cy="6624736"/>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4400" b="1" dirty="0">
                <a:solidFill>
                  <a:srgbClr val="FF0000"/>
                </a:solidFill>
              </a:rPr>
              <a:t>كما ان الموسيقا تعبر عن الزمن وتصور فني له </a:t>
            </a:r>
            <a:endParaRPr lang="en-US" sz="4400" dirty="0">
              <a:solidFill>
                <a:srgbClr val="FF0000"/>
              </a:solidFill>
            </a:endParaRPr>
          </a:p>
          <a:p>
            <a:pPr algn="justLow"/>
            <a:r>
              <a:rPr lang="ar-SA" sz="4400" b="1" dirty="0">
                <a:solidFill>
                  <a:srgbClr val="FF0000"/>
                </a:solidFill>
              </a:rPr>
              <a:t>اذا تقدم المظهر الزمني للعرض </a:t>
            </a:r>
            <a:r>
              <a:rPr lang="ar-SA" sz="4400" b="1" dirty="0"/>
              <a:t>،</a:t>
            </a:r>
            <a:endParaRPr lang="en-US" sz="4400" dirty="0"/>
          </a:p>
          <a:p>
            <a:pPr algn="justLow"/>
            <a:r>
              <a:rPr lang="ar-SA" sz="4400" b="1" dirty="0"/>
              <a:t>بما  فيه الزمن الطبيعي والزمن النفسي والزمن التخيلي انطلاقا  من القدرة التي تمتلكها في اخذ المتلقي الى زمنية خاصة لا تعد بالساعات والدقائق، </a:t>
            </a:r>
            <a:endParaRPr lang="en-US" sz="4400" dirty="0"/>
          </a:p>
        </p:txBody>
      </p:sp>
      <p:sp>
        <p:nvSpPr>
          <p:cNvPr id="9" name="مستطيل 8"/>
          <p:cNvSpPr/>
          <p:nvPr/>
        </p:nvSpPr>
        <p:spPr>
          <a:xfrm>
            <a:off x="323528" y="2348880"/>
            <a:ext cx="576064"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5</a:t>
            </a:r>
            <a:endParaRPr lang="ar-IQ" sz="4400" dirty="0"/>
          </a:p>
        </p:txBody>
      </p:sp>
      <p:sp>
        <p:nvSpPr>
          <p:cNvPr id="2" name="مستطيل 1"/>
          <p:cNvSpPr/>
          <p:nvPr/>
        </p:nvSpPr>
        <p:spPr>
          <a:xfrm>
            <a:off x="5220072" y="116632"/>
            <a:ext cx="3816424" cy="6408712"/>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132549725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179512" y="299545"/>
            <a:ext cx="4104456" cy="6441823"/>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4400" b="1" dirty="0"/>
              <a:t>بل إن الموسيقا تشكل التقاء الزمن والمكان بتكاملهما الفلسفي في الانجاز المسرحي ويظهر ذلك جليا، مثلا، في اوبريت </a:t>
            </a:r>
            <a:r>
              <a:rPr lang="ar-SA" sz="4400" b="1" dirty="0" err="1"/>
              <a:t>الوسيقار</a:t>
            </a:r>
            <a:r>
              <a:rPr lang="ar-SA" sz="4400" b="1" dirty="0"/>
              <a:t> الألماني  </a:t>
            </a:r>
            <a:r>
              <a:rPr lang="ar-SA" sz="4400" b="1" dirty="0" err="1"/>
              <a:t>فاغنر</a:t>
            </a:r>
            <a:r>
              <a:rPr lang="ar-SA" sz="4400" b="1" dirty="0"/>
              <a:t> </a:t>
            </a:r>
            <a:r>
              <a:rPr lang="en-US" sz="4400" b="1" dirty="0"/>
              <a:t>Wagner</a:t>
            </a:r>
            <a:endParaRPr lang="en-US" sz="4400" dirty="0"/>
          </a:p>
        </p:txBody>
      </p:sp>
      <p:sp>
        <p:nvSpPr>
          <p:cNvPr id="9" name="مستطيل 8"/>
          <p:cNvSpPr/>
          <p:nvPr/>
        </p:nvSpPr>
        <p:spPr>
          <a:xfrm>
            <a:off x="495780" y="6021288"/>
            <a:ext cx="576064"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6</a:t>
            </a:r>
            <a:endParaRPr lang="ar-IQ" sz="4400" dirty="0"/>
          </a:p>
        </p:txBody>
      </p:sp>
      <p:sp>
        <p:nvSpPr>
          <p:cNvPr id="2" name="مستطيل ذو زاويتين مستديرتين في نفس الجانب 1"/>
          <p:cNvSpPr/>
          <p:nvPr/>
        </p:nvSpPr>
        <p:spPr>
          <a:xfrm>
            <a:off x="4427984" y="260648"/>
            <a:ext cx="4536504" cy="6369815"/>
          </a:xfrm>
          <a:prstGeom prst="round2Same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642123993"/>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179512" y="299545"/>
            <a:ext cx="8712968" cy="6441823"/>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6000" b="1" dirty="0"/>
              <a:t>حيث تعتمد فكرة العرض </a:t>
            </a:r>
            <a:r>
              <a:rPr lang="ar-SA" sz="6000" b="1" dirty="0" err="1"/>
              <a:t>الاوبرالي</a:t>
            </a:r>
            <a:r>
              <a:rPr lang="ar-SA" sz="6000" b="1" dirty="0"/>
              <a:t>  على وحدتي الرقص والموسيقا وتتكامل  في دلالة  ان الرقص  تعبير عن علاقة  الجسد بالمكان أما الموسيقا </a:t>
            </a:r>
            <a:r>
              <a:rPr lang="ar-SA" sz="6000" b="1" dirty="0" err="1"/>
              <a:t>فانها</a:t>
            </a:r>
            <a:r>
              <a:rPr lang="ar-SA" sz="6000" b="1" dirty="0"/>
              <a:t>  تعبير عن علاقة الدلالة بالزمان وهكذا تكامل فلسفيا وحدة العرض </a:t>
            </a:r>
            <a:r>
              <a:rPr lang="ar-SA" sz="6000" b="1" dirty="0" err="1"/>
              <a:t>الاوبرالي</a:t>
            </a:r>
            <a:r>
              <a:rPr lang="ar-SA" sz="6000" b="1" dirty="0"/>
              <a:t>.</a:t>
            </a:r>
            <a:endParaRPr lang="en-US" sz="6000" b="1" dirty="0"/>
          </a:p>
        </p:txBody>
      </p:sp>
      <p:sp>
        <p:nvSpPr>
          <p:cNvPr id="9" name="مستطيل 8"/>
          <p:cNvSpPr/>
          <p:nvPr/>
        </p:nvSpPr>
        <p:spPr>
          <a:xfrm>
            <a:off x="495780" y="6021288"/>
            <a:ext cx="576064"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7</a:t>
            </a:r>
            <a:endParaRPr lang="ar-IQ" sz="4400" dirty="0"/>
          </a:p>
        </p:txBody>
      </p:sp>
    </p:spTree>
    <p:extLst>
      <p:ext uri="{BB962C8B-B14F-4D97-AF65-F5344CB8AC3E}">
        <p14:creationId xmlns:p14="http://schemas.microsoft.com/office/powerpoint/2010/main" val="1241722857"/>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3419872" y="44624"/>
            <a:ext cx="5724127" cy="6696743"/>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6000" b="1" dirty="0"/>
              <a:t>ان استعمال الموسيقى في العرض  المسرحي  كان  ينطلق من كون هذا العنصر أما تأليفا موسيقياً خالصاً يقدم مقطوعات غنائية </a:t>
            </a:r>
            <a:r>
              <a:rPr lang="ar-SA" sz="6000" b="1" dirty="0" smtClean="0"/>
              <a:t>ان </a:t>
            </a:r>
            <a:r>
              <a:rPr lang="ar-SA" sz="6000" b="1" dirty="0"/>
              <a:t>الحانا  موسيقية </a:t>
            </a:r>
            <a:endParaRPr lang="en-US" sz="6000" b="1" dirty="0"/>
          </a:p>
        </p:txBody>
      </p:sp>
      <p:sp>
        <p:nvSpPr>
          <p:cNvPr id="2" name="مستطيل 1"/>
          <p:cNvSpPr/>
          <p:nvPr/>
        </p:nvSpPr>
        <p:spPr>
          <a:xfrm>
            <a:off x="144016" y="188640"/>
            <a:ext cx="3203848" cy="6552728"/>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6" name="مستطيل 5"/>
          <p:cNvSpPr/>
          <p:nvPr/>
        </p:nvSpPr>
        <p:spPr>
          <a:xfrm>
            <a:off x="495780" y="5805264"/>
            <a:ext cx="576064"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8</a:t>
            </a:r>
            <a:endParaRPr lang="ar-IQ" sz="4400" dirty="0"/>
          </a:p>
        </p:txBody>
      </p:sp>
    </p:spTree>
    <p:extLst>
      <p:ext uri="{BB962C8B-B14F-4D97-AF65-F5344CB8AC3E}">
        <p14:creationId xmlns:p14="http://schemas.microsoft.com/office/powerpoint/2010/main" val="2400044668"/>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3923928" y="188640"/>
            <a:ext cx="5220071" cy="6552727"/>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justLow"/>
            <a:endParaRPr lang="ar-IQ" sz="4400" b="1" dirty="0" smtClean="0"/>
          </a:p>
          <a:p>
            <a:pPr algn="justLow"/>
            <a:endParaRPr lang="ar-IQ" sz="4400" b="1" dirty="0"/>
          </a:p>
          <a:p>
            <a:pPr algn="justLow"/>
            <a:r>
              <a:rPr lang="ar-SA" sz="4400" b="1" dirty="0" smtClean="0"/>
              <a:t> </a:t>
            </a:r>
            <a:r>
              <a:rPr lang="ar-SA" sz="4400" b="1" dirty="0"/>
              <a:t>أو يكون عبارة عن  اغنية جاهزة يتم استثمارها ، ليكون هذا العنصر  في الغالب مكوناً مصاحباً  يمكن اعتبار ، نصاً موازياً يستثمر للتعبير على حالة او موقف، أو للتميز بين حدث واخر، او للتفريق بين الفصول والمشاهد .</a:t>
            </a:r>
            <a:endParaRPr lang="en-US" sz="4400" b="1" dirty="0"/>
          </a:p>
          <a:p>
            <a:pPr algn="justLow"/>
            <a:endParaRPr lang="en-US" sz="7200" b="1" dirty="0"/>
          </a:p>
        </p:txBody>
      </p:sp>
      <p:sp>
        <p:nvSpPr>
          <p:cNvPr id="5" name="مستطيل مستدير الزوايا 4"/>
          <p:cNvSpPr/>
          <p:nvPr/>
        </p:nvSpPr>
        <p:spPr>
          <a:xfrm>
            <a:off x="35496" y="188640"/>
            <a:ext cx="3816424" cy="6444716"/>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7" name="مستطيل 6"/>
          <p:cNvSpPr/>
          <p:nvPr/>
        </p:nvSpPr>
        <p:spPr>
          <a:xfrm>
            <a:off x="179512" y="5445224"/>
            <a:ext cx="1296144" cy="100811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800" b="1" dirty="0" smtClean="0"/>
              <a:t>9</a:t>
            </a:r>
            <a:endParaRPr lang="ar-IQ" sz="4800" b="1" dirty="0"/>
          </a:p>
        </p:txBody>
      </p:sp>
    </p:spTree>
    <p:extLst>
      <p:ext uri="{BB962C8B-B14F-4D97-AF65-F5344CB8AC3E}">
        <p14:creationId xmlns:p14="http://schemas.microsoft.com/office/powerpoint/2010/main" val="4102706985"/>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179512" y="44624"/>
            <a:ext cx="8964487" cy="6696743"/>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4800" b="1" dirty="0"/>
              <a:t>وقد يصبح العنصر الموسيقى غناءً  كان او لحناً،</a:t>
            </a:r>
            <a:endParaRPr lang="en-US" sz="4800" b="1" dirty="0"/>
          </a:p>
          <a:p>
            <a:pPr algn="justLow"/>
            <a:r>
              <a:rPr lang="ar-SA" sz="4800" b="1" dirty="0"/>
              <a:t> جزءً من النص الدرامي وبالتالي  ، تصبح الأغنية مثلاً عنصراً  في التأليف الدرامي  وهنا ، يصبح  لها نفس مكانة الحوار المسرحي </a:t>
            </a:r>
            <a:r>
              <a:rPr lang="ar-SA" sz="4800" b="1" dirty="0" err="1"/>
              <a:t>لانها</a:t>
            </a:r>
            <a:r>
              <a:rPr lang="ar-SA" sz="4800" b="1" dirty="0"/>
              <a:t>  تقوم مقامه، وتشكل بديلاً عنه  المونولوج كما ان من الظاهر اللافتة في استعمال الموسيقا من منظور جمالي ، </a:t>
            </a:r>
            <a:endParaRPr lang="en-US" sz="4800" b="1" dirty="0"/>
          </a:p>
        </p:txBody>
      </p:sp>
      <p:sp>
        <p:nvSpPr>
          <p:cNvPr id="6" name="مستطيل 5"/>
          <p:cNvSpPr/>
          <p:nvPr/>
        </p:nvSpPr>
        <p:spPr>
          <a:xfrm>
            <a:off x="179512" y="5805264"/>
            <a:ext cx="892332"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10</a:t>
            </a:r>
            <a:endParaRPr lang="ar-IQ" sz="4400" dirty="0"/>
          </a:p>
        </p:txBody>
      </p:sp>
    </p:spTree>
    <p:extLst>
      <p:ext uri="{BB962C8B-B14F-4D97-AF65-F5344CB8AC3E}">
        <p14:creationId xmlns:p14="http://schemas.microsoft.com/office/powerpoint/2010/main" val="142201493"/>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179512" y="44624"/>
            <a:ext cx="8964487" cy="6696743"/>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4400" b="1" dirty="0"/>
              <a:t>تلك التجارب التي وظفت العنصر الموسيقي بشكل مفارق ، لغرض  فني يتمثل في جمالية الانزياح والايحاء  ، وذلك حين تكون الموسيقا  بعيدة عن  الموقف او الحدث، بل مفارقه  له تماما عن قصدية مبينه ، وهذا  الاستعمال الموسيقى بمختلف اشكله  </a:t>
            </a:r>
            <a:r>
              <a:rPr lang="ar-SA" sz="4400" b="1" dirty="0" err="1"/>
              <a:t>ومنطلقاته</a:t>
            </a:r>
            <a:r>
              <a:rPr lang="ar-SA" sz="4400" b="1" dirty="0"/>
              <a:t>  وغاياته  كان يتوحد  </a:t>
            </a:r>
            <a:r>
              <a:rPr lang="ar-SA" sz="4400" b="1" dirty="0" err="1"/>
              <a:t>فى</a:t>
            </a:r>
            <a:r>
              <a:rPr lang="ar-SA" sz="4400" b="1" dirty="0"/>
              <a:t> تكوين العنصر الجمالي من منظور </a:t>
            </a:r>
            <a:r>
              <a:rPr lang="ar-SA" sz="4400" b="1" dirty="0" err="1"/>
              <a:t>سمعى</a:t>
            </a:r>
            <a:r>
              <a:rPr lang="ar-SA" sz="4400" b="1" dirty="0"/>
              <a:t> يتضافر مع  المكونات الجمالية  الأخرى ذات المادة البصرية لتنتج تكاملاً في  المتعة  التي تحقق عند المتلقي .</a:t>
            </a:r>
            <a:endParaRPr lang="en-US" sz="4400" b="1" dirty="0"/>
          </a:p>
        </p:txBody>
      </p:sp>
      <p:sp>
        <p:nvSpPr>
          <p:cNvPr id="6" name="مستطيل 5"/>
          <p:cNvSpPr/>
          <p:nvPr/>
        </p:nvSpPr>
        <p:spPr>
          <a:xfrm>
            <a:off x="395536" y="6093296"/>
            <a:ext cx="1051884"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11</a:t>
            </a:r>
            <a:endParaRPr lang="ar-IQ" sz="4400" dirty="0"/>
          </a:p>
        </p:txBody>
      </p:sp>
    </p:spTree>
    <p:extLst>
      <p:ext uri="{BB962C8B-B14F-4D97-AF65-F5344CB8AC3E}">
        <p14:creationId xmlns:p14="http://schemas.microsoft.com/office/powerpoint/2010/main" val="2588699185"/>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107504" y="44624"/>
            <a:ext cx="4968552" cy="6696743"/>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r>
              <a:rPr lang="ar-SA" sz="4400" b="1" dirty="0"/>
              <a:t>تستعمل الموسيقا خاصة قبل بداية أي فصل من فصول ، المسرحية كي تنشأ بالأصوات  جو ذلك الفصل على أن يتم هذا الاختيار بالاتفاق مع المخرج وحسب تعليماته ،  حتى يستطيع أن يستعمل الموسيقا والمؤثر  الصوتي مع الأداء </a:t>
            </a:r>
            <a:endParaRPr lang="en-US" sz="4400" b="1" dirty="0"/>
          </a:p>
        </p:txBody>
      </p:sp>
      <p:sp>
        <p:nvSpPr>
          <p:cNvPr id="2" name="مستطيل مستدير الزوايا 1"/>
          <p:cNvSpPr/>
          <p:nvPr/>
        </p:nvSpPr>
        <p:spPr>
          <a:xfrm>
            <a:off x="5076056" y="44624"/>
            <a:ext cx="3960440" cy="6552728"/>
          </a:xfrm>
          <a:prstGeom prst="roundRect">
            <a:avLst/>
          </a:prstGeom>
          <a:blipFill dpi="0" rotWithShape="1">
            <a:blip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7" name="مستطيل 6"/>
          <p:cNvSpPr/>
          <p:nvPr/>
        </p:nvSpPr>
        <p:spPr>
          <a:xfrm>
            <a:off x="395536" y="6093296"/>
            <a:ext cx="1051884"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12</a:t>
            </a:r>
            <a:endParaRPr lang="ar-IQ" sz="4400" dirty="0"/>
          </a:p>
        </p:txBody>
      </p:sp>
    </p:spTree>
    <p:extLst>
      <p:ext uri="{BB962C8B-B14F-4D97-AF65-F5344CB8AC3E}">
        <p14:creationId xmlns:p14="http://schemas.microsoft.com/office/powerpoint/2010/main" val="300463803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107504" y="44624"/>
            <a:ext cx="8784976" cy="6696743"/>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3600" b="1" dirty="0"/>
              <a:t>التمثيلي لكل ممثل او ممثلة او في المواقف في المسرحية الدرامية ، </a:t>
            </a:r>
            <a:endParaRPr lang="en-US" sz="3600" b="1" dirty="0"/>
          </a:p>
          <a:p>
            <a:pPr algn="justLow"/>
            <a:r>
              <a:rPr lang="ar-SA" sz="3600" b="1" dirty="0"/>
              <a:t>التي يريد المخرج التركيز عليها،</a:t>
            </a:r>
            <a:endParaRPr lang="en-US" sz="3600" b="1" dirty="0"/>
          </a:p>
          <a:p>
            <a:pPr algn="justLow"/>
            <a:r>
              <a:rPr lang="ar-SA" sz="3600" b="1" dirty="0"/>
              <a:t> او حسب رؤية المخرج </a:t>
            </a:r>
            <a:endParaRPr lang="en-US" sz="3600" b="1" dirty="0"/>
          </a:p>
          <a:p>
            <a:pPr algn="justLow"/>
            <a:r>
              <a:rPr lang="ar-SA" sz="3600" b="1" dirty="0"/>
              <a:t>اما اسـتعمال الموسيقا درامياً فهو الايحاء بالجو الذي يتضمنه </a:t>
            </a:r>
            <a:endParaRPr lang="en-US" sz="3600" b="1" dirty="0"/>
          </a:p>
          <a:p>
            <a:pPr algn="justLow"/>
            <a:r>
              <a:rPr lang="ar-SA" sz="3600" b="1" dirty="0"/>
              <a:t>النص المسرحي فالموسيقا تتوقف اولاً على النص المسرحي؛</a:t>
            </a:r>
            <a:endParaRPr lang="en-US" sz="3600" b="1" dirty="0"/>
          </a:p>
          <a:p>
            <a:pPr algn="justLow"/>
            <a:r>
              <a:rPr lang="ar-SA" sz="3600" b="1" dirty="0"/>
              <a:t>، وهناك مسرحيات لا تحتاج الى موسيقا كالمسرحيات التي يغلب عليها الحوار المتسلسل الذي لا يهدأ، </a:t>
            </a:r>
            <a:endParaRPr lang="en-US" sz="3600" b="1" dirty="0"/>
          </a:p>
          <a:p>
            <a:pPr algn="justLow"/>
            <a:r>
              <a:rPr lang="ar-SA" sz="3600" b="1" dirty="0"/>
              <a:t>بحيث  لا يعطي الفرصة لظهور الموسيقي، </a:t>
            </a:r>
            <a:endParaRPr lang="en-US" sz="3600" b="1" dirty="0"/>
          </a:p>
          <a:p>
            <a:pPr algn="justLow"/>
            <a:endParaRPr lang="en-US" sz="3600" b="1" dirty="0"/>
          </a:p>
        </p:txBody>
      </p:sp>
      <p:sp>
        <p:nvSpPr>
          <p:cNvPr id="7" name="مستطيل 6"/>
          <p:cNvSpPr/>
          <p:nvPr/>
        </p:nvSpPr>
        <p:spPr>
          <a:xfrm>
            <a:off x="395536" y="6093296"/>
            <a:ext cx="1051884"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13</a:t>
            </a:r>
            <a:endParaRPr lang="ar-IQ" sz="4400" dirty="0"/>
          </a:p>
        </p:txBody>
      </p:sp>
    </p:spTree>
    <p:extLst>
      <p:ext uri="{BB962C8B-B14F-4D97-AF65-F5344CB8AC3E}">
        <p14:creationId xmlns:p14="http://schemas.microsoft.com/office/powerpoint/2010/main" val="2414041208"/>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107504" y="44624"/>
            <a:ext cx="8928992" cy="6696743"/>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4400" dirty="0"/>
              <a:t>وهناك مسرحيات عمادها المواقف التي تحتاج الى تفسير موسيقي اي (تفسير بالموسيقي)،</a:t>
            </a:r>
            <a:endParaRPr lang="en-US" sz="4400" dirty="0"/>
          </a:p>
          <a:p>
            <a:pPr algn="justLow"/>
            <a:r>
              <a:rPr lang="ar-SA" sz="4400" dirty="0"/>
              <a:t> والموسيقا التي تؤلف او تختار، وتوضع بالاتفاق مع مخرج المسرحية في المواقف اللازمة للمسرحية (كافتتاحية كل فصل )وهناك بعض المخرجين يطالبون بأن تكون الافتتاحية معبرة عن الحوادث التي ستحدث في سياق التسلسل الدرامي،</a:t>
            </a:r>
            <a:endParaRPr lang="en-US" sz="4400" dirty="0"/>
          </a:p>
          <a:p>
            <a:pPr algn="justLow"/>
            <a:r>
              <a:rPr lang="ar-SA" sz="4400" dirty="0"/>
              <a:t> ومن هذه الافتتاحية تؤخذ جمل موسيقية،</a:t>
            </a:r>
            <a:endParaRPr lang="en-US" sz="4400" dirty="0"/>
          </a:p>
          <a:p>
            <a:pPr algn="justLow"/>
            <a:r>
              <a:rPr lang="ar-SA" sz="4400" dirty="0"/>
              <a:t> وتوضع لتقوية موقف ما داخل الفصل او لا يصاحبه</a:t>
            </a:r>
            <a:endParaRPr lang="en-US" sz="4400" dirty="0"/>
          </a:p>
        </p:txBody>
      </p:sp>
      <p:sp>
        <p:nvSpPr>
          <p:cNvPr id="7" name="مستطيل 6"/>
          <p:cNvSpPr/>
          <p:nvPr/>
        </p:nvSpPr>
        <p:spPr>
          <a:xfrm>
            <a:off x="395536" y="6021288"/>
            <a:ext cx="1051884" cy="648071"/>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14</a:t>
            </a:r>
            <a:endParaRPr lang="ar-IQ" sz="4400" dirty="0"/>
          </a:p>
        </p:txBody>
      </p:sp>
    </p:spTree>
    <p:extLst>
      <p:ext uri="{BB962C8B-B14F-4D97-AF65-F5344CB8AC3E}">
        <p14:creationId xmlns:p14="http://schemas.microsoft.com/office/powerpoint/2010/main" val="828107853"/>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0"/>
            <a:ext cx="9144000" cy="6858000"/>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IQ"/>
          </a:p>
        </p:txBody>
      </p:sp>
      <p:sp>
        <p:nvSpPr>
          <p:cNvPr id="4" name="مستطيل 3"/>
          <p:cNvSpPr/>
          <p:nvPr/>
        </p:nvSpPr>
        <p:spPr>
          <a:xfrm>
            <a:off x="107504" y="44624"/>
            <a:ext cx="8928992" cy="6696743"/>
          </a:xfrm>
          <a:prstGeom prst="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1" anchor="ctr"/>
          <a:lstStyle/>
          <a:p>
            <a:pPr algn="justLow"/>
            <a:r>
              <a:rPr lang="ar-SA" sz="4800" dirty="0"/>
              <a:t>فالموسيقا اذن، تستطيع ان ترافق خطوط الفعل وحبكة العمل الدرامي، فإنها تسعى، وفي ضوء قوة الفكر والخيال للمؤلف الموسيقي إلى تـوفير المناخـات الحسية التي تعطي فضاءً لوحدات العرض كما تزود سمع وخيال المتلقي بنشوة إمتاع سمعي، </a:t>
            </a:r>
            <a:endParaRPr lang="en-US" sz="4800" dirty="0"/>
          </a:p>
          <a:p>
            <a:pPr algn="justLow"/>
            <a:r>
              <a:rPr lang="ar-SA" sz="4800" dirty="0" err="1" smtClean="0"/>
              <a:t>وت</a:t>
            </a:r>
            <a:r>
              <a:rPr lang="ar-IQ" sz="4800" dirty="0" smtClean="0"/>
              <a:t>ت</a:t>
            </a:r>
            <a:r>
              <a:rPr lang="ar-SA" sz="4800" dirty="0" err="1" smtClean="0"/>
              <a:t>يح</a:t>
            </a:r>
            <a:r>
              <a:rPr lang="ar-SA" sz="4800" dirty="0" smtClean="0"/>
              <a:t> </a:t>
            </a:r>
            <a:r>
              <a:rPr lang="ar-IQ" sz="4800" dirty="0" smtClean="0"/>
              <a:t>لمؤلف </a:t>
            </a:r>
            <a:r>
              <a:rPr lang="ar-SA" sz="4800" dirty="0" smtClean="0"/>
              <a:t>لعرض </a:t>
            </a:r>
            <a:r>
              <a:rPr lang="ar-SA" sz="4800" dirty="0"/>
              <a:t>الدرامي ان يشحذ اشـاراتها او دلالاته في الحالة التعبيرية للموسيقا.</a:t>
            </a:r>
            <a:endParaRPr lang="en-US" sz="4800" dirty="0"/>
          </a:p>
        </p:txBody>
      </p:sp>
      <p:sp>
        <p:nvSpPr>
          <p:cNvPr id="7" name="مستطيل 6"/>
          <p:cNvSpPr/>
          <p:nvPr/>
        </p:nvSpPr>
        <p:spPr>
          <a:xfrm>
            <a:off x="395536" y="6093296"/>
            <a:ext cx="1051884" cy="648072"/>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IQ" sz="4400" dirty="0" smtClean="0"/>
              <a:t>15</a:t>
            </a:r>
            <a:endParaRPr lang="ar-IQ" sz="4400" dirty="0"/>
          </a:p>
        </p:txBody>
      </p:sp>
    </p:spTree>
    <p:extLst>
      <p:ext uri="{BB962C8B-B14F-4D97-AF65-F5344CB8AC3E}">
        <p14:creationId xmlns:p14="http://schemas.microsoft.com/office/powerpoint/2010/main" val="2592930472"/>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p:cNvSpPr txBox="1"/>
          <p:nvPr/>
        </p:nvSpPr>
        <p:spPr>
          <a:xfrm>
            <a:off x="3275856" y="358205"/>
            <a:ext cx="5707182" cy="1846659"/>
          </a:xfrm>
          <a:prstGeom prst="rect">
            <a:avLst/>
          </a:prstGeom>
          <a:solidFill>
            <a:schemeClr val="accent1">
              <a:lumMod val="20000"/>
              <a:lumOff val="80000"/>
            </a:schemeClr>
          </a:solidFill>
        </p:spPr>
        <p:txBody>
          <a:bodyPr wrap="square" rtlCol="1">
            <a:spAutoFit/>
          </a:bodyPr>
          <a:lstStyle/>
          <a:p>
            <a:pPr algn="ctr"/>
            <a:r>
              <a:rPr lang="ar-IQ" sz="6000" b="1" dirty="0" smtClean="0">
                <a:solidFill>
                  <a:srgbClr val="FF0000"/>
                </a:solidFill>
              </a:rPr>
              <a:t>انتهت  المحاضرة </a:t>
            </a:r>
          </a:p>
          <a:p>
            <a:pPr algn="ctr"/>
            <a:r>
              <a:rPr lang="ar-IQ" sz="5400" b="1" dirty="0" smtClean="0">
                <a:solidFill>
                  <a:srgbClr val="FF0000"/>
                </a:solidFill>
              </a:rPr>
              <a:t>شكرا </a:t>
            </a:r>
            <a:r>
              <a:rPr lang="ar-IQ" sz="5400" b="1" dirty="0" err="1" smtClean="0">
                <a:solidFill>
                  <a:srgbClr val="FF0000"/>
                </a:solidFill>
              </a:rPr>
              <a:t>لاصغائكم</a:t>
            </a:r>
            <a:r>
              <a:rPr lang="ar-IQ" sz="5400" b="1" dirty="0" smtClean="0">
                <a:solidFill>
                  <a:srgbClr val="FF0000"/>
                </a:solidFill>
              </a:rPr>
              <a:t> </a:t>
            </a:r>
            <a:endParaRPr lang="ar-IQ" sz="5400" b="1" dirty="0">
              <a:solidFill>
                <a:srgbClr val="FF0000"/>
              </a:solidFill>
            </a:endParaRPr>
          </a:p>
        </p:txBody>
      </p:sp>
      <p:sp>
        <p:nvSpPr>
          <p:cNvPr id="8" name="مستطيل 7"/>
          <p:cNvSpPr/>
          <p:nvPr/>
        </p:nvSpPr>
        <p:spPr>
          <a:xfrm>
            <a:off x="179512" y="358204"/>
            <a:ext cx="3096344" cy="1846659"/>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3" name="مستطيل 2"/>
          <p:cNvSpPr/>
          <p:nvPr/>
        </p:nvSpPr>
        <p:spPr>
          <a:xfrm>
            <a:off x="179512" y="188640"/>
            <a:ext cx="8803526" cy="633670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sz="6000" b="1" dirty="0"/>
          </a:p>
        </p:txBody>
      </p:sp>
      <p:sp>
        <p:nvSpPr>
          <p:cNvPr id="4" name="مستطيل ذو زاويتين مستديرتين في نفس الجانب 3"/>
          <p:cNvSpPr/>
          <p:nvPr/>
        </p:nvSpPr>
        <p:spPr>
          <a:xfrm>
            <a:off x="522606" y="607913"/>
            <a:ext cx="8460432" cy="1596950"/>
          </a:xfrm>
          <a:prstGeom prst="round2Same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ar-IQ" sz="4800" b="1" dirty="0">
                <a:solidFill>
                  <a:srgbClr val="FF0000"/>
                </a:solidFill>
              </a:rPr>
              <a:t>شكرا لحسن اصغائكم </a:t>
            </a:r>
          </a:p>
          <a:p>
            <a:pPr algn="ctr"/>
            <a:r>
              <a:rPr lang="ar-IQ" sz="4800" b="1" dirty="0">
                <a:solidFill>
                  <a:srgbClr val="FF0000"/>
                </a:solidFill>
              </a:rPr>
              <a:t>الى هنا انتهت المحاضرة الثالثة </a:t>
            </a:r>
          </a:p>
        </p:txBody>
      </p:sp>
    </p:spTree>
    <p:extLst>
      <p:ext uri="{BB962C8B-B14F-4D97-AF65-F5344CB8AC3E}">
        <p14:creationId xmlns:p14="http://schemas.microsoft.com/office/powerpoint/2010/main" val="25714236"/>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TotalTime>
  <Words>693</Words>
  <Application>Microsoft Office PowerPoint</Application>
  <PresentationFormat>عرض على الشاشة (3:4)‏</PresentationFormat>
  <Paragraphs>63</Paragraphs>
  <Slides>17</Slides>
  <Notes>0</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Aa</dc:creator>
  <cp:lastModifiedBy>Aa</cp:lastModifiedBy>
  <cp:revision>19</cp:revision>
  <dcterms:created xsi:type="dcterms:W3CDTF">2024-10-04T21:02:33Z</dcterms:created>
  <dcterms:modified xsi:type="dcterms:W3CDTF">2024-10-27T03:03:39Z</dcterms:modified>
</cp:coreProperties>
</file>