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256" r:id="rId2"/>
    <p:sldId id="264" r:id="rId3"/>
    <p:sldId id="272" r:id="rId4"/>
    <p:sldId id="273" r:id="rId5"/>
    <p:sldId id="274" r:id="rId6"/>
    <p:sldId id="275" r:id="rId7"/>
    <p:sldId id="276" r:id="rId8"/>
    <p:sldId id="277" r:id="rId9"/>
    <p:sldId id="278" r:id="rId10"/>
    <p:sldId id="279" r:id="rId11"/>
    <p:sldId id="280" r:id="rId12"/>
    <p:sldId id="281"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005" autoAdjust="0"/>
    <p:restoredTop sz="94660"/>
  </p:normalViewPr>
  <p:slideViewPr>
    <p:cSldViewPr>
      <p:cViewPr>
        <p:scale>
          <a:sx n="60" d="100"/>
          <a:sy n="60" d="100"/>
        </p:scale>
        <p:origin x="-1518"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FEB7B23-1763-42D0-B243-92384ACE372E}" type="datetimeFigureOut">
              <a:rPr lang="ar-IQ" smtClean="0"/>
              <a:t>09/07/1446</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68C9F0B-639A-4BA4-8CF8-1B154304B743}" type="slidenum">
              <a:rPr lang="ar-IQ" smtClean="0"/>
              <a:t>‹#›</a:t>
            </a:fld>
            <a:endParaRPr lang="ar-IQ"/>
          </a:p>
        </p:txBody>
      </p:sp>
    </p:spTree>
    <p:extLst>
      <p:ext uri="{BB962C8B-B14F-4D97-AF65-F5344CB8AC3E}">
        <p14:creationId xmlns:p14="http://schemas.microsoft.com/office/powerpoint/2010/main" val="33190715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09/07/1446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09/07/1446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09/07/1446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09/07/1446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09/07/1446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09/07/1446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09/07/1446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09/07/1446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09/07/1446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09/07/1446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09/07/1446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09/07/1446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a\Desktop\الموسيقى التصويرية المرحلة الرابعةنسخ.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407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مربع نص 1"/>
          <p:cNvSpPr txBox="1"/>
          <p:nvPr/>
        </p:nvSpPr>
        <p:spPr>
          <a:xfrm>
            <a:off x="4098794" y="3933056"/>
            <a:ext cx="473206" cy="707886"/>
          </a:xfrm>
          <a:prstGeom prst="rect">
            <a:avLst/>
          </a:prstGeom>
          <a:noFill/>
        </p:spPr>
        <p:txBody>
          <a:bodyPr wrap="none" rtlCol="1">
            <a:spAutoFit/>
          </a:bodyPr>
          <a:lstStyle/>
          <a:p>
            <a:r>
              <a:rPr lang="ar-IQ" sz="4000" b="1" dirty="0" smtClean="0">
                <a:solidFill>
                  <a:srgbClr val="FF0000"/>
                </a:solidFill>
              </a:rPr>
              <a:t>6</a:t>
            </a:r>
            <a:endParaRPr lang="ar-IQ" sz="4000" b="1" dirty="0">
              <a:solidFill>
                <a:srgbClr val="FF0000"/>
              </a:solidFill>
            </a:endParaRPr>
          </a:p>
        </p:txBody>
      </p:sp>
    </p:spTree>
    <p:extLst>
      <p:ext uri="{BB962C8B-B14F-4D97-AF65-F5344CB8AC3E}">
        <p14:creationId xmlns:p14="http://schemas.microsoft.com/office/powerpoint/2010/main" val="3608335032"/>
      </p:ext>
    </p:extLst>
  </p:cSld>
  <p:clrMapOvr>
    <a:masterClrMapping/>
  </p:clrMapOvr>
  <p:transition spd="slow">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215516" y="44624"/>
            <a:ext cx="8784468" cy="129614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1" anchor="ctr"/>
          <a:lstStyle/>
          <a:p>
            <a:r>
              <a:rPr lang="ar-IQ" sz="4800" b="1" dirty="0" smtClean="0">
                <a:solidFill>
                  <a:srgbClr val="FF0000"/>
                </a:solidFill>
              </a:rPr>
              <a:t>الموسيقى </a:t>
            </a:r>
            <a:r>
              <a:rPr lang="ar-SA" sz="4800" b="1" dirty="0" smtClean="0">
                <a:solidFill>
                  <a:srgbClr val="FF0000"/>
                </a:solidFill>
              </a:rPr>
              <a:t>المسرحية </a:t>
            </a:r>
            <a:r>
              <a:rPr lang="ar-SA" sz="4800" b="1" dirty="0">
                <a:solidFill>
                  <a:srgbClr val="FF0000"/>
                </a:solidFill>
              </a:rPr>
              <a:t>المسموعة </a:t>
            </a:r>
            <a:r>
              <a:rPr lang="ar-IQ" sz="4800" b="1" dirty="0" smtClean="0">
                <a:solidFill>
                  <a:srgbClr val="FF0000"/>
                </a:solidFill>
              </a:rPr>
              <a:t>والمنظورة</a:t>
            </a:r>
            <a:endParaRPr lang="en-US" sz="4800" dirty="0">
              <a:solidFill>
                <a:srgbClr val="FF0000"/>
              </a:solidFill>
            </a:endParaRPr>
          </a:p>
        </p:txBody>
      </p:sp>
      <p:sp>
        <p:nvSpPr>
          <p:cNvPr id="2" name="مستطيل 1"/>
          <p:cNvSpPr/>
          <p:nvPr/>
        </p:nvSpPr>
        <p:spPr>
          <a:xfrm>
            <a:off x="4607750" y="1559100"/>
            <a:ext cx="4392234" cy="45341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endParaRPr lang="ar-IQ" sz="3600" b="1" dirty="0" smtClean="0">
              <a:solidFill>
                <a:schemeClr val="tx1"/>
              </a:solidFill>
            </a:endParaRPr>
          </a:p>
          <a:p>
            <a:pPr algn="justLow"/>
            <a:r>
              <a:rPr lang="ar-IQ" sz="4400" b="1" dirty="0" smtClean="0">
                <a:solidFill>
                  <a:schemeClr val="tx1"/>
                </a:solidFill>
              </a:rPr>
              <a:t>الموسيقى </a:t>
            </a:r>
            <a:r>
              <a:rPr lang="ar-IQ" sz="4400" b="1" dirty="0" smtClean="0">
                <a:solidFill>
                  <a:schemeClr val="tx1"/>
                </a:solidFill>
              </a:rPr>
              <a:t>في معناها </a:t>
            </a:r>
            <a:r>
              <a:rPr lang="ar-SA" sz="4400" b="1" dirty="0" smtClean="0">
                <a:solidFill>
                  <a:schemeClr val="tx1"/>
                </a:solidFill>
              </a:rPr>
              <a:t>المسرحي </a:t>
            </a:r>
            <a:r>
              <a:rPr lang="ar-SA" sz="4400" b="1" dirty="0">
                <a:solidFill>
                  <a:schemeClr val="tx1"/>
                </a:solidFill>
              </a:rPr>
              <a:t>قد تكون مسموعة وقد تكون منظورة، وكثيراً</a:t>
            </a:r>
            <a:endParaRPr lang="en-US" sz="4400" b="1" dirty="0">
              <a:solidFill>
                <a:schemeClr val="tx1"/>
              </a:solidFill>
            </a:endParaRPr>
          </a:p>
          <a:p>
            <a:pPr algn="justLow"/>
            <a:r>
              <a:rPr lang="ar-SA" sz="4400" b="1" dirty="0">
                <a:solidFill>
                  <a:schemeClr val="tx1"/>
                </a:solidFill>
              </a:rPr>
              <a:t>ما تكون مسموعة منظورة في أن معاً.</a:t>
            </a:r>
            <a:endParaRPr lang="en-US" sz="4400" b="1" dirty="0">
              <a:solidFill>
                <a:schemeClr val="tx1"/>
              </a:solidFill>
            </a:endParaRPr>
          </a:p>
          <a:p>
            <a:pPr algn="justLow"/>
            <a:endParaRPr lang="en-US" sz="3600" b="1" dirty="0">
              <a:solidFill>
                <a:schemeClr val="tx1"/>
              </a:solidFill>
            </a:endParaRPr>
          </a:p>
        </p:txBody>
      </p:sp>
      <p:sp>
        <p:nvSpPr>
          <p:cNvPr id="4" name="مستطيل 3"/>
          <p:cNvSpPr/>
          <p:nvPr/>
        </p:nvSpPr>
        <p:spPr>
          <a:xfrm>
            <a:off x="215517" y="1559101"/>
            <a:ext cx="4212468" cy="4534196"/>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10" name="مستطيل 9"/>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1</a:t>
            </a:r>
            <a:endParaRPr lang="ar-IQ" sz="4400" b="1" dirty="0">
              <a:solidFill>
                <a:srgbClr val="FF0000"/>
              </a:solidFill>
            </a:endParaRPr>
          </a:p>
        </p:txBody>
      </p:sp>
    </p:spTree>
    <p:extLst>
      <p:ext uri="{BB962C8B-B14F-4D97-AF65-F5344CB8AC3E}">
        <p14:creationId xmlns:p14="http://schemas.microsoft.com/office/powerpoint/2010/main" val="2517757149"/>
      </p:ext>
    </p:extLst>
  </p:cSld>
  <p:clrMapOvr>
    <a:masterClrMapping/>
  </p:clrMapOvr>
  <p:transition spd="slow">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20000"/>
              <a:lumOff val="80000"/>
            </a:schemeClr>
          </a:solidFill>
        </p:spPr>
        <p:txBody>
          <a:bodyPr>
            <a:normAutofit/>
          </a:bodyPr>
          <a:lstStyle/>
          <a:p>
            <a:r>
              <a:rPr lang="ar-IQ" b="1" dirty="0" smtClean="0">
                <a:solidFill>
                  <a:srgbClr val="FF0000"/>
                </a:solidFill>
              </a:rPr>
              <a:t>الموسيقى </a:t>
            </a:r>
            <a:r>
              <a:rPr lang="ar-SA" b="1" dirty="0">
                <a:solidFill>
                  <a:srgbClr val="FF0000"/>
                </a:solidFill>
              </a:rPr>
              <a:t>المسرحية المسموعة </a:t>
            </a:r>
            <a:r>
              <a:rPr lang="ar-IQ" b="1" dirty="0">
                <a:solidFill>
                  <a:srgbClr val="FF0000"/>
                </a:solidFill>
              </a:rPr>
              <a:t>والمنظورة</a:t>
            </a:r>
            <a:endParaRPr lang="en-US" dirty="0">
              <a:solidFill>
                <a:srgbClr val="FF0000"/>
              </a:solidFill>
            </a:endParaRPr>
          </a:p>
        </p:txBody>
      </p:sp>
      <p:sp>
        <p:nvSpPr>
          <p:cNvPr id="3" name="عنصر نائب للمحتوى 2"/>
          <p:cNvSpPr>
            <a:spLocks noGrp="1"/>
          </p:cNvSpPr>
          <p:nvPr>
            <p:ph idx="1"/>
          </p:nvPr>
        </p:nvSpPr>
        <p:spPr>
          <a:xfrm>
            <a:off x="4489648" y="1600200"/>
            <a:ext cx="4402832" cy="4525963"/>
          </a:xfrm>
          <a:solidFill>
            <a:schemeClr val="accent1">
              <a:lumMod val="20000"/>
              <a:lumOff val="80000"/>
            </a:schemeClr>
          </a:solidFill>
        </p:spPr>
        <p:txBody>
          <a:bodyPr>
            <a:normAutofit/>
          </a:bodyPr>
          <a:lstStyle/>
          <a:p>
            <a:pPr marL="0" indent="0" algn="justLow">
              <a:buNone/>
            </a:pPr>
            <a:r>
              <a:rPr lang="ar-IQ" b="1" dirty="0" smtClean="0"/>
              <a:t>1 </a:t>
            </a:r>
            <a:r>
              <a:rPr lang="ar-SA" b="1" dirty="0" smtClean="0"/>
              <a:t>- </a:t>
            </a:r>
            <a:r>
              <a:rPr lang="ar-SA" b="1" dirty="0"/>
              <a:t>مفهوم </a:t>
            </a:r>
            <a:r>
              <a:rPr lang="ar-SA" b="1" dirty="0" err="1" smtClean="0"/>
              <a:t>الموسيق</a:t>
            </a:r>
            <a:r>
              <a:rPr lang="ar-IQ" b="1" dirty="0" smtClean="0"/>
              <a:t>ى</a:t>
            </a:r>
            <a:r>
              <a:rPr lang="ar-SA" b="1" dirty="0" smtClean="0"/>
              <a:t> </a:t>
            </a:r>
            <a:r>
              <a:rPr lang="ar-SA" b="1" dirty="0"/>
              <a:t>المسموعة أمر بسيط فهذا هو </a:t>
            </a:r>
            <a:r>
              <a:rPr lang="ar-IQ" b="1" dirty="0" smtClean="0"/>
              <a:t>اقرب </a:t>
            </a:r>
            <a:r>
              <a:rPr lang="ar-SA" b="1" dirty="0" smtClean="0"/>
              <a:t>اشكال </a:t>
            </a:r>
            <a:r>
              <a:rPr lang="ar-IQ" b="1" dirty="0" smtClean="0"/>
              <a:t>الموسيقى الى </a:t>
            </a:r>
            <a:r>
              <a:rPr lang="ar-IQ" dirty="0" smtClean="0"/>
              <a:t> </a:t>
            </a:r>
            <a:r>
              <a:rPr lang="ar-SA" b="1" dirty="0" smtClean="0"/>
              <a:t>العمل </a:t>
            </a:r>
            <a:r>
              <a:rPr lang="ar-SA" b="1" dirty="0"/>
              <a:t>المسرحي ويختلف المؤلف </a:t>
            </a:r>
            <a:r>
              <a:rPr lang="ar-SA" b="1" dirty="0" err="1"/>
              <a:t>الموسيق</a:t>
            </a:r>
            <a:r>
              <a:rPr lang="ar-IQ" b="1" dirty="0"/>
              <a:t>ى </a:t>
            </a:r>
            <a:r>
              <a:rPr lang="ar-SA" b="1" dirty="0" smtClean="0"/>
              <a:t>ان </a:t>
            </a:r>
            <a:r>
              <a:rPr lang="ar-SA" b="1" dirty="0"/>
              <a:t>تكون </a:t>
            </a:r>
            <a:r>
              <a:rPr lang="ar-IQ" b="1" dirty="0" smtClean="0"/>
              <a:t>الشحنة الدرامية  للموسيقا من نوع ومستوى الشحنة الدرامية للنص المكتوب والذي يطلب من الممثل او الممثلين تجسيده </a:t>
            </a:r>
            <a:endParaRPr lang="en-US" dirty="0"/>
          </a:p>
        </p:txBody>
      </p:sp>
      <p:sp>
        <p:nvSpPr>
          <p:cNvPr id="4" name="مستطيل 3"/>
          <p:cNvSpPr/>
          <p:nvPr/>
        </p:nvSpPr>
        <p:spPr>
          <a:xfrm>
            <a:off x="215514" y="1559100"/>
            <a:ext cx="4140461" cy="4534196"/>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5" name="مستطيل 4"/>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2</a:t>
            </a:r>
            <a:endParaRPr lang="ar-IQ" sz="4400" b="1" dirty="0">
              <a:solidFill>
                <a:srgbClr val="FF0000"/>
              </a:solidFill>
            </a:endParaRPr>
          </a:p>
        </p:txBody>
      </p:sp>
    </p:spTree>
    <p:extLst>
      <p:ext uri="{BB962C8B-B14F-4D97-AF65-F5344CB8AC3E}">
        <p14:creationId xmlns:p14="http://schemas.microsoft.com/office/powerpoint/2010/main" val="1317179086"/>
      </p:ext>
    </p:extLst>
  </p:cSld>
  <p:clrMapOvr>
    <a:masterClrMapping/>
  </p:clrMapOvr>
  <p:transition spd="slow">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20000"/>
              <a:lumOff val="80000"/>
            </a:schemeClr>
          </a:solidFill>
        </p:spPr>
        <p:txBody>
          <a:bodyPr/>
          <a:lstStyle/>
          <a:p>
            <a:r>
              <a:rPr lang="ar-SA" b="1" dirty="0" err="1">
                <a:solidFill>
                  <a:srgbClr val="FF0000"/>
                </a:solidFill>
              </a:rPr>
              <a:t>الموسيق</a:t>
            </a:r>
            <a:r>
              <a:rPr lang="ar-IQ" b="1" dirty="0">
                <a:solidFill>
                  <a:srgbClr val="FF0000"/>
                </a:solidFill>
              </a:rPr>
              <a:t>ى </a:t>
            </a:r>
            <a:r>
              <a:rPr lang="ar-SA" b="1" dirty="0" smtClean="0">
                <a:solidFill>
                  <a:srgbClr val="FF0000"/>
                </a:solidFill>
              </a:rPr>
              <a:t>المسرحية </a:t>
            </a:r>
            <a:r>
              <a:rPr lang="ar-SA" b="1" dirty="0">
                <a:solidFill>
                  <a:srgbClr val="FF0000"/>
                </a:solidFill>
              </a:rPr>
              <a:t>المسموعة </a:t>
            </a:r>
            <a:r>
              <a:rPr lang="ar-IQ" b="1" dirty="0">
                <a:solidFill>
                  <a:srgbClr val="FF0000"/>
                </a:solidFill>
              </a:rPr>
              <a:t>والمنظورة</a:t>
            </a:r>
            <a:endParaRPr lang="ar-IQ" dirty="0">
              <a:solidFill>
                <a:srgbClr val="FF0000"/>
              </a:solidFill>
            </a:endParaRPr>
          </a:p>
        </p:txBody>
      </p:sp>
      <p:sp>
        <p:nvSpPr>
          <p:cNvPr id="4" name="عنصر نائب للمحتوى 3"/>
          <p:cNvSpPr>
            <a:spLocks noGrp="1"/>
          </p:cNvSpPr>
          <p:nvPr>
            <p:ph sz="half" idx="2"/>
          </p:nvPr>
        </p:nvSpPr>
        <p:spPr>
          <a:xfrm>
            <a:off x="539552" y="1600200"/>
            <a:ext cx="8147248" cy="4525963"/>
          </a:xfrm>
        </p:spPr>
        <p:txBody>
          <a:bodyPr>
            <a:noAutofit/>
          </a:bodyPr>
          <a:lstStyle/>
          <a:p>
            <a:pPr marL="0" indent="0" algn="justLow">
              <a:buNone/>
            </a:pPr>
            <a:r>
              <a:rPr lang="ar-IQ" sz="3600" b="1" dirty="0" smtClean="0"/>
              <a:t>2- </a:t>
            </a:r>
            <a:r>
              <a:rPr lang="ar-IQ" sz="3600" b="1" dirty="0"/>
              <a:t>مفهوم </a:t>
            </a:r>
            <a:r>
              <a:rPr lang="ar-SA" sz="3600" b="1" dirty="0" err="1"/>
              <a:t>الموسيق</a:t>
            </a:r>
            <a:r>
              <a:rPr lang="ar-IQ" sz="3600" b="1" dirty="0"/>
              <a:t>ى المنظورة</a:t>
            </a:r>
            <a:r>
              <a:rPr lang="ar-IQ" sz="3600" b="1" dirty="0"/>
              <a:t>، فيتصل اتصالاً </a:t>
            </a:r>
            <a:r>
              <a:rPr lang="ar-IQ" sz="3600" b="1" dirty="0" smtClean="0"/>
              <a:t>وثيقا  ومباشراً </a:t>
            </a:r>
            <a:r>
              <a:rPr lang="ar-IQ" sz="3600" b="1" dirty="0"/>
              <a:t>بالحركة </a:t>
            </a:r>
            <a:r>
              <a:rPr lang="ar-IQ" sz="3600" b="1" dirty="0" smtClean="0"/>
              <a:t>المسرحية فمن هذه الحركة، </a:t>
            </a:r>
            <a:r>
              <a:rPr lang="ar-IQ" sz="3600" b="1" dirty="0"/>
              <a:t>سرعتها </a:t>
            </a:r>
            <a:r>
              <a:rPr lang="ar-IQ" sz="3600" b="1" dirty="0" smtClean="0"/>
              <a:t>وعلاقة عناصرها بالممثلين، ويستوحي المؤلف الموسيقي عناصر الإيقاع الذي يستخدمه في موسيقاه المسموعة ومنها يحقق التسلسل والترابط </a:t>
            </a:r>
            <a:r>
              <a:rPr lang="ar-IQ" sz="3600" b="1" dirty="0"/>
              <a:t>بين أحداث المسرحية التي </a:t>
            </a:r>
            <a:r>
              <a:rPr lang="ar-IQ" sz="3600" b="1" dirty="0" smtClean="0"/>
              <a:t>تنمو نمواً درامياً محدداً</a:t>
            </a:r>
            <a:r>
              <a:rPr lang="ar-IQ" sz="3600" b="1" dirty="0"/>
              <a:t>، وبين</a:t>
            </a:r>
          </a:p>
          <a:p>
            <a:pPr marL="0" indent="0" algn="justLow">
              <a:buNone/>
            </a:pPr>
            <a:r>
              <a:rPr lang="ar-IQ" sz="3600" b="1" dirty="0" smtClean="0"/>
              <a:t>الاحداث الموسيقية </a:t>
            </a:r>
            <a:r>
              <a:rPr lang="ar-IQ" sz="3600" b="1" dirty="0"/>
              <a:t>التي يستكمل بها عناصر الدراما.</a:t>
            </a:r>
          </a:p>
        </p:txBody>
      </p:sp>
      <p:sp>
        <p:nvSpPr>
          <p:cNvPr id="5" name="مستطيل 4"/>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3</a:t>
            </a:r>
            <a:endParaRPr lang="ar-IQ" sz="4400" b="1" dirty="0">
              <a:solidFill>
                <a:srgbClr val="FF0000"/>
              </a:solidFill>
            </a:endParaRPr>
          </a:p>
        </p:txBody>
      </p:sp>
    </p:spTree>
    <p:extLst>
      <p:ext uri="{BB962C8B-B14F-4D97-AF65-F5344CB8AC3E}">
        <p14:creationId xmlns:p14="http://schemas.microsoft.com/office/powerpoint/2010/main" val="1969365802"/>
      </p:ext>
    </p:extLst>
  </p:cSld>
  <p:clrMapOvr>
    <a:masterClrMapping/>
  </p:clrMapOvr>
  <p:transition spd="slow">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marL="0" indent="0" algn="justLow">
              <a:buNone/>
            </a:pPr>
            <a:r>
              <a:rPr lang="ar-IQ" b="1" dirty="0"/>
              <a:t>ولعل ما يعني به المؤلف الموسيقي </a:t>
            </a:r>
            <a:r>
              <a:rPr lang="ar-IQ" b="1" dirty="0" smtClean="0"/>
              <a:t>هو تقدير </a:t>
            </a:r>
            <a:r>
              <a:rPr lang="ar-IQ" b="1" dirty="0"/>
              <a:t>الجرعة الموسيقية التقى </a:t>
            </a:r>
            <a:r>
              <a:rPr lang="ar-IQ" b="1" dirty="0" smtClean="0"/>
              <a:t>يتحملها النص، فبعض نصوص </a:t>
            </a:r>
            <a:r>
              <a:rPr lang="ar-IQ" b="1" dirty="0"/>
              <a:t>المسرحيات يستلزم من </a:t>
            </a:r>
            <a:r>
              <a:rPr lang="ar-SA" b="1" dirty="0" err="1"/>
              <a:t>الموسيق</a:t>
            </a:r>
            <a:r>
              <a:rPr lang="ar-IQ" b="1" dirty="0"/>
              <a:t>ى جرعات </a:t>
            </a:r>
            <a:r>
              <a:rPr lang="ar-IQ" b="1" dirty="0"/>
              <a:t>اكبر من </a:t>
            </a:r>
            <a:r>
              <a:rPr lang="ar-IQ" b="1" dirty="0" smtClean="0"/>
              <a:t>غيرها كما </a:t>
            </a:r>
            <a:r>
              <a:rPr lang="ar-IQ" b="1" dirty="0"/>
              <a:t>أن بعض المواقف </a:t>
            </a:r>
            <a:r>
              <a:rPr lang="ar-IQ" b="1" dirty="0" smtClean="0"/>
              <a:t>الدرامية تكون </a:t>
            </a:r>
            <a:r>
              <a:rPr lang="ar-IQ" b="1" dirty="0" err="1" smtClean="0"/>
              <a:t>بؤرات</a:t>
            </a:r>
            <a:r>
              <a:rPr lang="ar-IQ" b="1" dirty="0" smtClean="0"/>
              <a:t> موسيقية </a:t>
            </a:r>
            <a:r>
              <a:rPr lang="ar-IQ" b="1" dirty="0"/>
              <a:t>تتركز فيها عناصر </a:t>
            </a:r>
            <a:r>
              <a:rPr lang="ar-IQ" b="1" dirty="0" smtClean="0"/>
              <a:t>النغم و الإيقاع أكثر </a:t>
            </a:r>
            <a:r>
              <a:rPr lang="ar-IQ" b="1" dirty="0"/>
              <a:t>من </a:t>
            </a:r>
            <a:r>
              <a:rPr lang="ar-IQ" b="1" dirty="0" smtClean="0"/>
              <a:t>غيره، </a:t>
            </a:r>
            <a:r>
              <a:rPr lang="ar-IQ" b="1" dirty="0"/>
              <a:t>كما ان هناك من المواقف </a:t>
            </a:r>
            <a:r>
              <a:rPr lang="ar-IQ" b="1" dirty="0" smtClean="0"/>
              <a:t>الدرامية ما </a:t>
            </a:r>
            <a:r>
              <a:rPr lang="ar-IQ" b="1" dirty="0"/>
              <a:t>تكون </a:t>
            </a:r>
            <a:r>
              <a:rPr lang="ar-IQ" b="1" dirty="0" smtClean="0"/>
              <a:t>فيه </a:t>
            </a:r>
            <a:r>
              <a:rPr lang="ar-IQ" b="1" dirty="0" err="1" smtClean="0"/>
              <a:t>للسكته</a:t>
            </a:r>
            <a:r>
              <a:rPr lang="ar-IQ" b="1" dirty="0" smtClean="0"/>
              <a:t> الموسيقية </a:t>
            </a:r>
            <a:r>
              <a:rPr lang="ar-IQ" b="1" dirty="0"/>
              <a:t>ابلغ تعبير، وكل </a:t>
            </a:r>
            <a:r>
              <a:rPr lang="ar-IQ" b="1" dirty="0" smtClean="0"/>
              <a:t>نص </a:t>
            </a:r>
            <a:r>
              <a:rPr lang="ar-IQ" b="1" dirty="0"/>
              <a:t>مسرحي يجب ان </a:t>
            </a:r>
            <a:r>
              <a:rPr lang="ar-IQ" b="1" dirty="0" smtClean="0"/>
              <a:t>تتوافر فيه </a:t>
            </a:r>
            <a:r>
              <a:rPr lang="ar-IQ" b="1" dirty="0"/>
              <a:t>عناصره </a:t>
            </a:r>
            <a:r>
              <a:rPr lang="ar-IQ" b="1" dirty="0" smtClean="0"/>
              <a:t>الموسيقية الذاتية </a:t>
            </a:r>
            <a:r>
              <a:rPr lang="ar-IQ" b="1" dirty="0"/>
              <a:t>من </a:t>
            </a:r>
            <a:r>
              <a:rPr lang="ar-IQ" b="1" dirty="0" smtClean="0"/>
              <a:t>داخله،  </a:t>
            </a:r>
            <a:r>
              <a:rPr lang="ar-IQ" b="1" dirty="0"/>
              <a:t>نصا وحركة، حتى </a:t>
            </a:r>
            <a:r>
              <a:rPr lang="ar-IQ" b="1" dirty="0" smtClean="0"/>
              <a:t>يمكن ان </a:t>
            </a:r>
            <a:r>
              <a:rPr lang="ar-IQ" b="1" dirty="0"/>
              <a:t>يتحمل ويستوعب نصاً </a:t>
            </a:r>
            <a:r>
              <a:rPr lang="ar-IQ" b="1" dirty="0" smtClean="0"/>
              <a:t>موسيقياً يكون معه تزاوجاً  فنيا .</a:t>
            </a:r>
            <a:endParaRPr lang="ar-IQ" b="1" dirty="0"/>
          </a:p>
        </p:txBody>
      </p:sp>
      <p:sp>
        <p:nvSpPr>
          <p:cNvPr id="4" name="عنوان 1"/>
          <p:cNvSpPr>
            <a:spLocks noGrp="1"/>
          </p:cNvSpPr>
          <p:nvPr>
            <p:ph type="title"/>
          </p:nvPr>
        </p:nvSpPr>
        <p:spPr>
          <a:xfrm>
            <a:off x="457200" y="274638"/>
            <a:ext cx="8229600" cy="1143000"/>
          </a:xfrm>
          <a:solidFill>
            <a:schemeClr val="accent6">
              <a:lumMod val="20000"/>
              <a:lumOff val="80000"/>
            </a:schemeClr>
          </a:solidFill>
        </p:spPr>
        <p:txBody>
          <a:bodyPr/>
          <a:lstStyle/>
          <a:p>
            <a:r>
              <a:rPr lang="ar-SA" b="1" dirty="0" err="1">
                <a:solidFill>
                  <a:srgbClr val="FF0000"/>
                </a:solidFill>
              </a:rPr>
              <a:t>الموسيق</a:t>
            </a:r>
            <a:r>
              <a:rPr lang="ar-IQ" b="1" dirty="0"/>
              <a:t>ى </a:t>
            </a:r>
            <a:r>
              <a:rPr lang="ar-SA" b="1" dirty="0" smtClean="0">
                <a:solidFill>
                  <a:srgbClr val="FF0000"/>
                </a:solidFill>
              </a:rPr>
              <a:t>المسرحية </a:t>
            </a:r>
            <a:r>
              <a:rPr lang="ar-SA" b="1" dirty="0">
                <a:solidFill>
                  <a:srgbClr val="FF0000"/>
                </a:solidFill>
              </a:rPr>
              <a:t>المسموعة </a:t>
            </a:r>
            <a:r>
              <a:rPr lang="ar-IQ" b="1" dirty="0">
                <a:solidFill>
                  <a:srgbClr val="FF0000"/>
                </a:solidFill>
              </a:rPr>
              <a:t>والمنظورة</a:t>
            </a:r>
            <a:endParaRPr lang="ar-IQ" dirty="0"/>
          </a:p>
        </p:txBody>
      </p:sp>
      <p:sp>
        <p:nvSpPr>
          <p:cNvPr id="5" name="مستطيل 4"/>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4</a:t>
            </a:r>
            <a:endParaRPr lang="ar-IQ" sz="4400" b="1" dirty="0">
              <a:solidFill>
                <a:srgbClr val="FF0000"/>
              </a:solidFill>
            </a:endParaRPr>
          </a:p>
        </p:txBody>
      </p:sp>
    </p:spTree>
    <p:extLst>
      <p:ext uri="{BB962C8B-B14F-4D97-AF65-F5344CB8AC3E}">
        <p14:creationId xmlns:p14="http://schemas.microsoft.com/office/powerpoint/2010/main" val="3372131983"/>
      </p:ext>
    </p:extLst>
  </p:cSld>
  <p:clrMapOvr>
    <a:masterClrMapping/>
  </p:clrMapOvr>
  <p:transition spd="slow">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683568" y="1600200"/>
            <a:ext cx="8003232" cy="4525963"/>
          </a:xfrm>
        </p:spPr>
        <p:txBody>
          <a:bodyPr>
            <a:noAutofit/>
          </a:bodyPr>
          <a:lstStyle/>
          <a:p>
            <a:pPr marL="0" indent="0" algn="justLow">
              <a:buNone/>
            </a:pPr>
            <a:r>
              <a:rPr lang="ar-IQ" sz="3600" b="1" dirty="0" smtClean="0"/>
              <a:t>ومن المستحدثات في كتابة الموسيقى بالمسرح مصاحبة </a:t>
            </a:r>
            <a:r>
              <a:rPr lang="ar-IQ" sz="3600" b="1" dirty="0" err="1" smtClean="0"/>
              <a:t>المنولوجات</a:t>
            </a:r>
            <a:r>
              <a:rPr lang="ar-IQ" sz="3600" b="1" dirty="0" smtClean="0"/>
              <a:t> الطويلة بموسيقى خلفية استعارة من الحقل السينمائي وفي هذه الحالة تتخذ </a:t>
            </a:r>
            <a:r>
              <a:rPr lang="ar-SA" sz="3600" b="1" dirty="0" err="1"/>
              <a:t>الموسيق</a:t>
            </a:r>
            <a:r>
              <a:rPr lang="ar-IQ" sz="3600" b="1" dirty="0"/>
              <a:t>ى صفة </a:t>
            </a:r>
            <a:r>
              <a:rPr lang="ar-IQ" sz="3600" b="1" dirty="0" smtClean="0"/>
              <a:t>وظيفية تتميز بالدقة في التوقيت وفي تقسيم العمل الموسيقي الى جمل تنمو في توازن مع نمو المنولوج  من الناحية اللفظية والحسية والانفعالية ، وقد تتخلل المنولوج فترات صمت في الحركة </a:t>
            </a:r>
            <a:r>
              <a:rPr lang="ar-IQ" sz="3600" b="1" dirty="0"/>
              <a:t>وفي هذه الحالة يمكن التركيب الموسيقي على التركيب الحسي للمنولوج رغم صمت الممثل </a:t>
            </a:r>
          </a:p>
          <a:p>
            <a:pPr marL="0" indent="0" algn="justLow">
              <a:buNone/>
            </a:pPr>
            <a:r>
              <a:rPr lang="ar-IQ" sz="3600" b="1" dirty="0" smtClean="0"/>
              <a:t> </a:t>
            </a:r>
            <a:endParaRPr lang="ar-IQ" sz="3600" b="1" dirty="0"/>
          </a:p>
        </p:txBody>
      </p:sp>
      <p:sp>
        <p:nvSpPr>
          <p:cNvPr id="5" name="عنوان 1"/>
          <p:cNvSpPr>
            <a:spLocks noGrp="1"/>
          </p:cNvSpPr>
          <p:nvPr>
            <p:ph type="title"/>
          </p:nvPr>
        </p:nvSpPr>
        <p:spPr>
          <a:solidFill>
            <a:schemeClr val="accent6">
              <a:lumMod val="20000"/>
              <a:lumOff val="80000"/>
            </a:schemeClr>
          </a:solidFill>
        </p:spPr>
        <p:txBody>
          <a:bodyPr/>
          <a:lstStyle/>
          <a:p>
            <a:r>
              <a:rPr lang="ar-SA" b="1" dirty="0" err="1" smtClean="0">
                <a:solidFill>
                  <a:srgbClr val="FF0000"/>
                </a:solidFill>
              </a:rPr>
              <a:t>الموسيق</a:t>
            </a:r>
            <a:r>
              <a:rPr lang="ar-IQ" b="1" dirty="0">
                <a:solidFill>
                  <a:srgbClr val="FF0000"/>
                </a:solidFill>
              </a:rPr>
              <a:t>ى</a:t>
            </a:r>
            <a:r>
              <a:rPr lang="ar-IQ" b="1" dirty="0" smtClean="0">
                <a:solidFill>
                  <a:srgbClr val="FF0000"/>
                </a:solidFill>
              </a:rPr>
              <a:t> </a:t>
            </a:r>
            <a:r>
              <a:rPr lang="ar-SA" b="1" dirty="0">
                <a:solidFill>
                  <a:srgbClr val="FF0000"/>
                </a:solidFill>
              </a:rPr>
              <a:t>المسرحية المسموعة </a:t>
            </a:r>
            <a:r>
              <a:rPr lang="ar-IQ" b="1" dirty="0">
                <a:solidFill>
                  <a:srgbClr val="FF0000"/>
                </a:solidFill>
              </a:rPr>
              <a:t>والمنظورة</a:t>
            </a:r>
            <a:endParaRPr lang="ar-IQ" dirty="0">
              <a:solidFill>
                <a:srgbClr val="FF0000"/>
              </a:solidFill>
            </a:endParaRPr>
          </a:p>
        </p:txBody>
      </p:sp>
      <p:sp>
        <p:nvSpPr>
          <p:cNvPr id="6" name="مستطيل 5"/>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5</a:t>
            </a:r>
            <a:endParaRPr lang="ar-IQ" sz="4400" b="1" dirty="0">
              <a:solidFill>
                <a:srgbClr val="FF0000"/>
              </a:solidFill>
            </a:endParaRPr>
          </a:p>
        </p:txBody>
      </p:sp>
    </p:spTree>
    <p:extLst>
      <p:ext uri="{BB962C8B-B14F-4D97-AF65-F5344CB8AC3E}">
        <p14:creationId xmlns:p14="http://schemas.microsoft.com/office/powerpoint/2010/main" val="4024282547"/>
      </p:ext>
    </p:extLst>
  </p:cSld>
  <p:clrMapOvr>
    <a:masterClrMapping/>
  </p:clrMapOvr>
  <p:transition spd="slow">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4648200" y="260648"/>
            <a:ext cx="4038600" cy="5865515"/>
          </a:xfrm>
        </p:spPr>
        <p:txBody>
          <a:bodyPr>
            <a:noAutofit/>
          </a:bodyPr>
          <a:lstStyle/>
          <a:p>
            <a:pPr marL="0" indent="0" algn="justLow">
              <a:buNone/>
            </a:pPr>
            <a:r>
              <a:rPr lang="ar-IQ" sz="4400" b="1" dirty="0" smtClean="0"/>
              <a:t>وفي الاعمال التراجيدية ، يجب ان تتخذ </a:t>
            </a:r>
            <a:r>
              <a:rPr lang="ar-SA" sz="4400" b="1" dirty="0" err="1"/>
              <a:t>الموسيق</a:t>
            </a:r>
            <a:r>
              <a:rPr lang="ar-IQ" sz="4400" b="1" dirty="0"/>
              <a:t>ى دور </a:t>
            </a:r>
            <a:r>
              <a:rPr lang="ar-IQ" sz="4400" b="1" dirty="0" smtClean="0"/>
              <a:t>المعلق على ما لا يراه الجمهور وليس على ما يراه فليس من الضروري ان تملئ جو المسرح موسيقا حزينة باكية </a:t>
            </a:r>
            <a:endParaRPr lang="ar-IQ" sz="4400" b="1" dirty="0"/>
          </a:p>
        </p:txBody>
      </p:sp>
      <p:pic>
        <p:nvPicPr>
          <p:cNvPr id="8" name="عنصر نائب للمحتوى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88640"/>
            <a:ext cx="4572000" cy="6264696"/>
          </a:xfrm>
        </p:spPr>
      </p:pic>
      <p:sp>
        <p:nvSpPr>
          <p:cNvPr id="9" name="مستطيل 8"/>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6</a:t>
            </a:r>
            <a:endParaRPr lang="ar-IQ" sz="4400" b="1" dirty="0">
              <a:solidFill>
                <a:srgbClr val="FF0000"/>
              </a:solidFill>
            </a:endParaRPr>
          </a:p>
        </p:txBody>
      </p:sp>
    </p:spTree>
    <p:extLst>
      <p:ext uri="{BB962C8B-B14F-4D97-AF65-F5344CB8AC3E}">
        <p14:creationId xmlns:p14="http://schemas.microsoft.com/office/powerpoint/2010/main" val="1048786996"/>
      </p:ext>
    </p:extLst>
  </p:cSld>
  <p:clrMapOvr>
    <a:masterClrMapping/>
  </p:clrMapOvr>
  <p:transition spd="slow">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4648200" y="116632"/>
            <a:ext cx="4038600" cy="6669360"/>
          </a:xfrm>
        </p:spPr>
        <p:txBody>
          <a:bodyPr>
            <a:noAutofit/>
          </a:bodyPr>
          <a:lstStyle/>
          <a:p>
            <a:pPr marL="0" indent="0" algn="justLow">
              <a:buNone/>
            </a:pPr>
            <a:r>
              <a:rPr lang="ar-IQ" sz="4800" b="1" dirty="0" smtClean="0"/>
              <a:t>وامام المتفرج ممثلة تعتصر ذاتها في تمثيل دور من أدوار الحزن الواضح الصحيح ، بعد الذي يصل الى عقول الناس وقلوبهم دون مساعدة موسيقية </a:t>
            </a:r>
            <a:endParaRPr lang="ar-IQ" sz="4800" b="1" dirty="0"/>
          </a:p>
        </p:txBody>
      </p:sp>
      <p:sp>
        <p:nvSpPr>
          <p:cNvPr id="10" name="تمرير أفقي 9"/>
          <p:cNvSpPr/>
          <p:nvPr/>
        </p:nvSpPr>
        <p:spPr>
          <a:xfrm>
            <a:off x="179512" y="44624"/>
            <a:ext cx="4176464" cy="1368152"/>
          </a:xfrm>
          <a:prstGeom prst="horizontalScroll">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800" b="1" dirty="0"/>
              <a:t>أدوار الحزن </a:t>
            </a:r>
            <a:endParaRPr lang="ar-IQ" sz="4800" dirty="0"/>
          </a:p>
        </p:txBody>
      </p:sp>
      <p:pic>
        <p:nvPicPr>
          <p:cNvPr id="12" name="عنصر نائب للمحتوى 11"/>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512" y="1412776"/>
            <a:ext cx="4176464" cy="5112568"/>
          </a:xfrm>
        </p:spPr>
      </p:pic>
      <p:sp>
        <p:nvSpPr>
          <p:cNvPr id="13" name="مستطيل 12"/>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7</a:t>
            </a:r>
            <a:endParaRPr lang="ar-IQ" sz="4400" b="1" dirty="0">
              <a:solidFill>
                <a:srgbClr val="FF0000"/>
              </a:solidFill>
            </a:endParaRPr>
          </a:p>
        </p:txBody>
      </p:sp>
    </p:spTree>
    <p:extLst>
      <p:ext uri="{BB962C8B-B14F-4D97-AF65-F5344CB8AC3E}">
        <p14:creationId xmlns:p14="http://schemas.microsoft.com/office/powerpoint/2010/main" val="778684855"/>
      </p:ext>
    </p:extLst>
  </p:cSld>
  <p:clrMapOvr>
    <a:masterClrMapping/>
  </p:clrMapOvr>
  <p:transition spd="slow">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4427984" y="188640"/>
            <a:ext cx="4258816" cy="6552728"/>
          </a:xfrm>
        </p:spPr>
        <p:txBody>
          <a:bodyPr>
            <a:normAutofit/>
          </a:bodyPr>
          <a:lstStyle/>
          <a:p>
            <a:pPr marL="0" indent="0" algn="justLow">
              <a:buNone/>
            </a:pPr>
            <a:r>
              <a:rPr lang="ar-IQ" sz="4400" b="1" dirty="0" smtClean="0"/>
              <a:t>وهناك من الوظائف الدرامية للموسيقا ما لا يمكن الإحاطة بحصره وتكاد كل مسرحية مبتكرة تكون لنفسها وظائف جديدة واستعمالات مستحدثة للموسيقا التي تكتب لها  </a:t>
            </a:r>
            <a:endParaRPr lang="ar-IQ" sz="4400" b="1" dirty="0"/>
          </a:p>
        </p:txBody>
      </p:sp>
      <p:pic>
        <p:nvPicPr>
          <p:cNvPr id="9" name="عنصر نائب للمحتوى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512" y="188640"/>
            <a:ext cx="4104456" cy="6468425"/>
          </a:xfrm>
        </p:spPr>
      </p:pic>
      <p:sp>
        <p:nvSpPr>
          <p:cNvPr id="10" name="مستطيل 9"/>
          <p:cNvSpPr/>
          <p:nvPr/>
        </p:nvSpPr>
        <p:spPr>
          <a:xfrm>
            <a:off x="323528" y="6237312"/>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8</a:t>
            </a:r>
            <a:endParaRPr lang="ar-IQ" sz="4400" b="1" dirty="0">
              <a:solidFill>
                <a:srgbClr val="FF0000"/>
              </a:solidFill>
            </a:endParaRPr>
          </a:p>
        </p:txBody>
      </p:sp>
    </p:spTree>
    <p:extLst>
      <p:ext uri="{BB962C8B-B14F-4D97-AF65-F5344CB8AC3E}">
        <p14:creationId xmlns:p14="http://schemas.microsoft.com/office/powerpoint/2010/main" val="2720101729"/>
      </p:ext>
    </p:extLst>
  </p:cSld>
  <p:clrMapOvr>
    <a:masterClrMapping/>
  </p:clrMapOvr>
  <p:transition spd="slow">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7394"/>
          <a:stretch/>
        </p:blipFill>
        <p:spPr>
          <a:xfrm>
            <a:off x="251520" y="188640"/>
            <a:ext cx="4174757" cy="3456384"/>
          </a:xfrm>
        </p:spPr>
      </p:pic>
      <p:sp>
        <p:nvSpPr>
          <p:cNvPr id="4" name="عنصر نائب للمحتوى 3"/>
          <p:cNvSpPr>
            <a:spLocks noGrp="1"/>
          </p:cNvSpPr>
          <p:nvPr>
            <p:ph sz="half" idx="2"/>
          </p:nvPr>
        </p:nvSpPr>
        <p:spPr>
          <a:xfrm>
            <a:off x="4648200" y="260648"/>
            <a:ext cx="4244280" cy="6408712"/>
          </a:xfrm>
        </p:spPr>
        <p:txBody>
          <a:bodyPr>
            <a:noAutofit/>
          </a:bodyPr>
          <a:lstStyle/>
          <a:p>
            <a:pPr marL="0" indent="0" algn="justLow">
              <a:buNone/>
            </a:pPr>
            <a:r>
              <a:rPr lang="ar-IQ" sz="3600" b="1" dirty="0" smtClean="0"/>
              <a:t>والموسيقى لها ارتباط وثيق بالمسرح ، فهي تبلور شكل المسرحية عامة ، كما انها تعمل على دفع الحدث الدرامي ، وإيجاد الصدى الحقيقي المخفي وراء ما يدور من احداث وهي تفجر إيقاع منغما ً من شأنه ان يزيد في نفسية المتفرج فيدعوه للاندماج الحقيقي مع محتويات الحدث الذي يراه </a:t>
            </a:r>
            <a:endParaRPr lang="ar-IQ" sz="3600" b="1" dirty="0"/>
          </a:p>
        </p:txBody>
      </p:sp>
      <p:sp>
        <p:nvSpPr>
          <p:cNvPr id="7" name="مستطيل 6"/>
          <p:cNvSpPr/>
          <p:nvPr/>
        </p:nvSpPr>
        <p:spPr>
          <a:xfrm>
            <a:off x="179512" y="3717032"/>
            <a:ext cx="4176464" cy="295232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8" name="مستطيل 7"/>
          <p:cNvSpPr/>
          <p:nvPr/>
        </p:nvSpPr>
        <p:spPr>
          <a:xfrm>
            <a:off x="323528" y="6165304"/>
            <a:ext cx="576064" cy="504056"/>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9</a:t>
            </a:r>
            <a:endParaRPr lang="ar-IQ" sz="4400" b="1" dirty="0">
              <a:solidFill>
                <a:srgbClr val="FF0000"/>
              </a:solidFill>
            </a:endParaRPr>
          </a:p>
        </p:txBody>
      </p:sp>
    </p:spTree>
    <p:extLst>
      <p:ext uri="{BB962C8B-B14F-4D97-AF65-F5344CB8AC3E}">
        <p14:creationId xmlns:p14="http://schemas.microsoft.com/office/powerpoint/2010/main" val="442372177"/>
      </p:ext>
    </p:extLst>
  </p:cSld>
  <p:clrMapOvr>
    <a:masterClrMapping/>
  </p:clrMapOvr>
  <p:transition spd="slow">
    <p:strips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1520" y="188640"/>
            <a:ext cx="4176464" cy="2833117"/>
          </a:xfrm>
        </p:spPr>
      </p:pic>
      <p:sp>
        <p:nvSpPr>
          <p:cNvPr id="4" name="عنصر نائب للمحتوى 3"/>
          <p:cNvSpPr>
            <a:spLocks noGrp="1"/>
          </p:cNvSpPr>
          <p:nvPr>
            <p:ph sz="half" idx="2"/>
          </p:nvPr>
        </p:nvSpPr>
        <p:spPr>
          <a:xfrm>
            <a:off x="4648200" y="188640"/>
            <a:ext cx="4388296" cy="6669360"/>
          </a:xfrm>
          <a:solidFill>
            <a:schemeClr val="bg1"/>
          </a:solidFill>
        </p:spPr>
        <p:txBody>
          <a:bodyPr>
            <a:noAutofit/>
          </a:bodyPr>
          <a:lstStyle/>
          <a:p>
            <a:pPr marL="0" indent="0" algn="justLow">
              <a:buNone/>
            </a:pPr>
            <a:r>
              <a:rPr lang="ar-IQ" sz="3600" b="1" dirty="0" smtClean="0"/>
              <a:t>وهي تعمل على التعبير عن فترات الصمت المختلفة بحيث تملؤها ، وتستعمل الموسيقى أيضا بين المواقف المعينة ، وذلك انشاء عنصر الأهمية في حوار معين او كلمة معينة او لبلورة موقف من المواقف او لعكس رد فعل معين لكلمة او حركة او مونولوج ويجب على الممثل ان يعمل على تذوقها واستطاعة الإحساس بها </a:t>
            </a:r>
            <a:endParaRPr lang="ar-IQ" sz="3600" b="1" dirty="0"/>
          </a:p>
        </p:txBody>
      </p:sp>
      <p:sp>
        <p:nvSpPr>
          <p:cNvPr id="6" name="مستطيل 5"/>
          <p:cNvSpPr/>
          <p:nvPr/>
        </p:nvSpPr>
        <p:spPr>
          <a:xfrm>
            <a:off x="179512" y="3212976"/>
            <a:ext cx="4248472" cy="345638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مستطيل 6"/>
          <p:cNvSpPr/>
          <p:nvPr/>
        </p:nvSpPr>
        <p:spPr>
          <a:xfrm>
            <a:off x="251520" y="5949280"/>
            <a:ext cx="1008112"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b="1" dirty="0" smtClean="0">
                <a:solidFill>
                  <a:srgbClr val="FF0000"/>
                </a:solidFill>
              </a:rPr>
              <a:t>10</a:t>
            </a:r>
            <a:endParaRPr lang="ar-IQ" sz="4400" b="1" dirty="0">
              <a:solidFill>
                <a:srgbClr val="FF0000"/>
              </a:solidFill>
            </a:endParaRPr>
          </a:p>
        </p:txBody>
      </p:sp>
    </p:spTree>
    <p:extLst>
      <p:ext uri="{BB962C8B-B14F-4D97-AF65-F5344CB8AC3E}">
        <p14:creationId xmlns:p14="http://schemas.microsoft.com/office/powerpoint/2010/main" val="2159367556"/>
      </p:ext>
    </p:extLst>
  </p:cSld>
  <p:clrMapOvr>
    <a:masterClrMapping/>
  </p:clrMapOvr>
  <p:transition spd="slow">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0812" y="188641"/>
            <a:ext cx="8651668" cy="1080119"/>
          </a:xfrm>
          <a:solidFill>
            <a:schemeClr val="accent6"/>
          </a:solidFill>
        </p:spPr>
        <p:txBody>
          <a:bodyPr>
            <a:normAutofit/>
          </a:bodyPr>
          <a:lstStyle/>
          <a:p>
            <a:pPr marL="0" indent="0" algn="ctr">
              <a:buNone/>
            </a:pPr>
            <a:r>
              <a:rPr lang="ar-IQ" sz="5400" b="1" dirty="0" smtClean="0"/>
              <a:t>الى هنا انتهت المحاضرة السادسة </a:t>
            </a:r>
            <a:endParaRPr lang="ar-IQ" sz="5400" b="1" dirty="0"/>
          </a:p>
        </p:txBody>
      </p:sp>
      <p:sp>
        <p:nvSpPr>
          <p:cNvPr id="4" name="مستطيل 3"/>
          <p:cNvSpPr/>
          <p:nvPr/>
        </p:nvSpPr>
        <p:spPr>
          <a:xfrm>
            <a:off x="216024" y="1556792"/>
            <a:ext cx="867645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IQ" sz="6000" b="1" dirty="0" smtClean="0"/>
              <a:t> شكرا لحسن اصغائكم </a:t>
            </a:r>
            <a:endParaRPr lang="ar-IQ" sz="6000" b="1" dirty="0"/>
          </a:p>
        </p:txBody>
      </p:sp>
      <p:sp>
        <p:nvSpPr>
          <p:cNvPr id="5" name="مستطيل 4"/>
          <p:cNvSpPr/>
          <p:nvPr/>
        </p:nvSpPr>
        <p:spPr>
          <a:xfrm>
            <a:off x="6012160" y="3212976"/>
            <a:ext cx="2880320" cy="316835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6" name="مستطيل 5"/>
          <p:cNvSpPr/>
          <p:nvPr/>
        </p:nvSpPr>
        <p:spPr>
          <a:xfrm>
            <a:off x="216024" y="3212976"/>
            <a:ext cx="5634152" cy="3168352"/>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3607710173"/>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TotalTime>
  <Words>488</Words>
  <Application>Microsoft Office PowerPoint</Application>
  <PresentationFormat>عرض على الشاشة (3:4)‏</PresentationFormat>
  <Paragraphs>33</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سمة Office</vt:lpstr>
      <vt:lpstr>عرض تقديمي في PowerPoint</vt:lpstr>
      <vt:lpstr>عرض تقديمي في PowerPoint</vt:lpstr>
      <vt:lpstr>الموسيقى المسرحية المسموعة والمنظورة</vt:lpstr>
      <vt:lpstr>الموسيقى المسرحية المسموعة والمنظورة</vt:lpstr>
      <vt:lpstr>الموسيقى المسرحية المسموعة والمنظورة</vt:lpstr>
      <vt:lpstr>الموسيقى المسرحية المسموعة والمنظورة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Aa</dc:creator>
  <cp:lastModifiedBy>Aa</cp:lastModifiedBy>
  <cp:revision>54</cp:revision>
  <dcterms:created xsi:type="dcterms:W3CDTF">2024-10-04T21:02:33Z</dcterms:created>
  <dcterms:modified xsi:type="dcterms:W3CDTF">2025-01-08T16:20:00Z</dcterms:modified>
</cp:coreProperties>
</file>