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59" r:id="rId4"/>
    <p:sldId id="263" r:id="rId5"/>
    <p:sldId id="260" r:id="rId6"/>
    <p:sldId id="261" r:id="rId7"/>
    <p:sldId id="264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60" d="100"/>
          <a:sy n="60" d="100"/>
        </p:scale>
        <p:origin x="-1656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FBAE2DA-BDCC-40CA-9580-A80959951C66}" type="datetimeFigureOut">
              <a:rPr lang="ar-IQ" smtClean="0"/>
              <a:t>02/04/1446</a:t>
            </a:fld>
            <a:endParaRPr lang="ar-IQ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IQ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E9B0B7A-19BE-4EE8-AF9E-B7EAB8E1C54A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817421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9B0B7A-19BE-4EE8-AF9E-B7EAB8E1C54A}" type="slidenum">
              <a:rPr lang="ar-IQ" smtClean="0"/>
              <a:t>1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463203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IQ" smtClean="0"/>
              <a:t>02/04/1446</a:t>
            </a:r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IQ" smtClean="0"/>
              <a:t>02/04/1446</a:t>
            </a:r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IQ" smtClean="0"/>
              <a:t>02/04/1446</a:t>
            </a:r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IQ" smtClean="0"/>
              <a:t>02/04/1446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IQ" smtClean="0"/>
              <a:t>02/04/1446</a:t>
            </a:r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IQ" smtClean="0"/>
              <a:t>02/04/1446</a:t>
            </a:r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IQ" smtClean="0"/>
              <a:t>02/04/1446</a:t>
            </a:r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IQ" smtClean="0"/>
              <a:t>02/04/1446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IQ" smtClean="0"/>
              <a:t>02/04/1446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IQ" smtClean="0"/>
              <a:t>02/04/1446</a:t>
            </a:r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ar-IQ" smtClean="0"/>
              <a:t>02/04/1446</a:t>
            </a:r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IQ" smtClean="0"/>
              <a:t>02/04/1446</a:t>
            </a:r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vorlane.com/ar/%D8%A5%D8%B6%D8%A7%D8%A1%D8%A9-%D8%A7%D9%84%D9%85%D8%B3%D8%B1%D8%AD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vorlane.com/ar/%D9%83%D9%8A%D9%81-%D9%86%D8%B3%D8%A7%D8%B9%D8%AF/%D8%AA%D8%B7%D9%88%D9%8A%D8%B1-%D8%A7%D9%84%D8%AA%D8%B5%D9%85%D9%8A%D9%85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vorlane.com/ar/product-item/led-downlight-6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جديد جامعة الحلة\المرحلة الثالثة\واجهة المحاضراتنسخ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928992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ربع نص 1"/>
          <p:cNvSpPr txBox="1"/>
          <p:nvPr/>
        </p:nvSpPr>
        <p:spPr>
          <a:xfrm>
            <a:off x="4788024" y="3861048"/>
            <a:ext cx="72008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sz="5400" b="1" dirty="0" smtClean="0"/>
              <a:t>1</a:t>
            </a:r>
            <a:endParaRPr lang="ar-IQ" b="1" dirty="0"/>
          </a:p>
        </p:txBody>
      </p:sp>
    </p:spTree>
    <p:extLst>
      <p:ext uri="{BB962C8B-B14F-4D97-AF65-F5344CB8AC3E}">
        <p14:creationId xmlns:p14="http://schemas.microsoft.com/office/powerpoint/2010/main" val="1171396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Aa\Desktop\خلفية المحاضرةنسخ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508"/>
            <a:ext cx="9036496" cy="683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251520" y="2276873"/>
            <a:ext cx="3213993" cy="4248472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ar-IQ" dirty="0"/>
          </a:p>
        </p:txBody>
      </p:sp>
      <p:sp>
        <p:nvSpPr>
          <p:cNvPr id="5" name="مربع نص 4"/>
          <p:cNvSpPr txBox="1"/>
          <p:nvPr/>
        </p:nvSpPr>
        <p:spPr>
          <a:xfrm>
            <a:off x="3635896" y="188640"/>
            <a:ext cx="5400600" cy="649408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sz="3200" b="1" u="sng" dirty="0" smtClean="0"/>
              <a:t>الإضاءة</a:t>
            </a:r>
            <a:r>
              <a:rPr lang="ar-IQ" sz="3200" b="1" u="sng" dirty="0"/>
              <a:t> </a:t>
            </a:r>
            <a:endParaRPr lang="ar-IQ" sz="3200" b="1" u="sng" dirty="0" smtClean="0"/>
          </a:p>
          <a:p>
            <a:r>
              <a:rPr lang="ar-IQ" sz="3200" b="1" dirty="0" smtClean="0">
                <a:solidFill>
                  <a:srgbClr val="FF0000"/>
                </a:solidFill>
              </a:rPr>
              <a:t>أول </a:t>
            </a:r>
            <a:r>
              <a:rPr lang="ar-IQ" sz="3200" b="1" dirty="0">
                <a:solidFill>
                  <a:srgbClr val="FF0000"/>
                </a:solidFill>
              </a:rPr>
              <a:t>ما يُشاهد على خشبة </a:t>
            </a:r>
            <a:r>
              <a:rPr lang="ar-IQ" sz="3200" b="1" dirty="0" smtClean="0">
                <a:solidFill>
                  <a:srgbClr val="FF0000"/>
                </a:solidFill>
              </a:rPr>
              <a:t>المسرح</a:t>
            </a:r>
          </a:p>
          <a:p>
            <a:r>
              <a:rPr lang="ar-IQ" sz="3200" b="1" dirty="0" smtClean="0"/>
              <a:t> </a:t>
            </a:r>
            <a:r>
              <a:rPr lang="ar-IQ" sz="3200" b="1" dirty="0"/>
              <a:t>وهي أول عنصر يعطي إيحاء ما </a:t>
            </a:r>
            <a:r>
              <a:rPr lang="ar-IQ" sz="3200" b="1" dirty="0" smtClean="0"/>
              <a:t>للمتفرج فمن الممكن </a:t>
            </a:r>
            <a:r>
              <a:rPr lang="ar-IQ" sz="3200" b="1" dirty="0"/>
              <a:t>التعبير عن القلق، الخوف، الاضطراب أو الفرح والسعادة، </a:t>
            </a:r>
            <a:endParaRPr lang="ar-IQ" sz="3200" b="1" dirty="0" smtClean="0"/>
          </a:p>
          <a:p>
            <a:r>
              <a:rPr lang="ar-IQ" sz="3200" b="1" dirty="0" smtClean="0"/>
              <a:t>أو </a:t>
            </a:r>
            <a:r>
              <a:rPr lang="ar-IQ" sz="3200" b="1" dirty="0"/>
              <a:t>الحزن و </a:t>
            </a:r>
            <a:r>
              <a:rPr lang="ar-IQ" sz="3200" b="1" dirty="0" smtClean="0"/>
              <a:t>الأسى، وذلك من  خلال </a:t>
            </a:r>
          </a:p>
          <a:p>
            <a:r>
              <a:rPr lang="ar-IQ" sz="3200" b="1" dirty="0" smtClean="0">
                <a:solidFill>
                  <a:srgbClr val="FF0000"/>
                </a:solidFill>
              </a:rPr>
              <a:t>1-</a:t>
            </a:r>
            <a:r>
              <a:rPr lang="ar-IQ" sz="3200" b="1" dirty="0" smtClean="0"/>
              <a:t> الون </a:t>
            </a:r>
          </a:p>
          <a:p>
            <a:r>
              <a:rPr lang="ar-IQ" sz="3200" b="1" dirty="0" smtClean="0">
                <a:solidFill>
                  <a:srgbClr val="FF0000"/>
                </a:solidFill>
              </a:rPr>
              <a:t>2-</a:t>
            </a:r>
            <a:r>
              <a:rPr lang="ar-IQ" sz="3200" b="1" dirty="0" smtClean="0"/>
              <a:t> ودرجة الإنارة</a:t>
            </a:r>
          </a:p>
          <a:p>
            <a:r>
              <a:rPr lang="ar-IQ" sz="3200" b="1" dirty="0" smtClean="0"/>
              <a:t> </a:t>
            </a:r>
            <a:r>
              <a:rPr lang="ar-IQ" sz="3200" b="1" dirty="0" smtClean="0">
                <a:solidFill>
                  <a:srgbClr val="FF0000"/>
                </a:solidFill>
              </a:rPr>
              <a:t>3-</a:t>
            </a:r>
            <a:r>
              <a:rPr lang="ar-IQ" sz="3200" b="1" dirty="0" smtClean="0"/>
              <a:t> وتوزيع </a:t>
            </a:r>
            <a:r>
              <a:rPr lang="ar-IQ" sz="3200" b="1" dirty="0"/>
              <a:t>البقع على الخشبة </a:t>
            </a:r>
            <a:endParaRPr lang="ar-IQ" sz="3200" b="1" dirty="0" smtClean="0"/>
          </a:p>
          <a:p>
            <a:r>
              <a:rPr lang="ar-IQ" sz="3200" b="1" dirty="0" smtClean="0"/>
              <a:t>وهى </a:t>
            </a:r>
            <a:r>
              <a:rPr lang="ar-IQ" sz="3200" b="1" dirty="0"/>
              <a:t>بهذا تساعد باقي </a:t>
            </a:r>
            <a:r>
              <a:rPr lang="ar-IQ" sz="3200" b="1" dirty="0" smtClean="0"/>
              <a:t>العناصر</a:t>
            </a:r>
          </a:p>
          <a:p>
            <a:r>
              <a:rPr lang="ar-IQ" sz="3200" b="1" dirty="0" smtClean="0"/>
              <a:t> </a:t>
            </a:r>
            <a:r>
              <a:rPr lang="ar-IQ" sz="3200" b="1" dirty="0"/>
              <a:t>وتكمل دورها </a:t>
            </a:r>
            <a:r>
              <a:rPr lang="ar-IQ" sz="3200" b="1" dirty="0" smtClean="0"/>
              <a:t>فيتكرس </a:t>
            </a:r>
            <a:r>
              <a:rPr lang="ar-IQ" sz="3200" b="1" dirty="0"/>
              <a:t>هذا الجو </a:t>
            </a:r>
            <a:r>
              <a:rPr lang="ar-IQ" sz="3200" b="1" dirty="0" smtClean="0"/>
              <a:t>الدرامي</a:t>
            </a:r>
          </a:p>
          <a:p>
            <a:r>
              <a:rPr lang="ar-IQ" sz="3200" b="1" dirty="0" smtClean="0"/>
              <a:t> </a:t>
            </a:r>
            <a:r>
              <a:rPr lang="ar-IQ" sz="3200" b="1" dirty="0"/>
              <a:t>مع الممثل والمؤثرات..</a:t>
            </a:r>
          </a:p>
        </p:txBody>
      </p:sp>
      <p:pic>
        <p:nvPicPr>
          <p:cNvPr id="2050" name="Picture 2" descr="F:\جديد جامعة الحلة\المرحلة الثالثة\3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3176570" cy="1885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مربع نص 9"/>
          <p:cNvSpPr txBox="1"/>
          <p:nvPr/>
        </p:nvSpPr>
        <p:spPr>
          <a:xfrm>
            <a:off x="323528" y="5517232"/>
            <a:ext cx="72008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r>
              <a:rPr lang="ar-IQ" sz="5400" b="1" dirty="0" smtClean="0"/>
              <a:t>1</a:t>
            </a:r>
            <a:endParaRPr lang="ar-IQ" b="1" dirty="0"/>
          </a:p>
        </p:txBody>
      </p:sp>
    </p:spTree>
    <p:extLst>
      <p:ext uri="{BB962C8B-B14F-4D97-AF65-F5344CB8AC3E}">
        <p14:creationId xmlns:p14="http://schemas.microsoft.com/office/powerpoint/2010/main" val="3068764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Aa\Desktop\خلفية المحاضرةنسخ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508"/>
            <a:ext cx="9036496" cy="683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2987823" y="142761"/>
            <a:ext cx="597380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IQ" sz="3200" dirty="0"/>
              <a:t>أساسيات تصميم الإضاءة</a:t>
            </a:r>
          </a:p>
          <a:p>
            <a:r>
              <a:rPr lang="ar-IQ" sz="3200" b="1" dirty="0">
                <a:hlinkClick r:id="rId3"/>
              </a:rPr>
              <a:t>إضاءة المسرح</a:t>
            </a:r>
            <a:r>
              <a:rPr lang="ar-IQ" sz="3200" dirty="0"/>
              <a:t> لا يتعلق الأمر فقط بالسطوع أو الموضع؛ يتعلق الأمر بالنية والتأثير.</a:t>
            </a:r>
          </a:p>
          <a:p>
            <a:r>
              <a:rPr lang="ar-IQ" sz="3200" dirty="0"/>
              <a:t>الغرض من الإضاءة</a:t>
            </a:r>
          </a:p>
        </p:txBody>
      </p:sp>
      <p:sp>
        <p:nvSpPr>
          <p:cNvPr id="3" name="مستطيل 2"/>
          <p:cNvSpPr/>
          <p:nvPr/>
        </p:nvSpPr>
        <p:spPr>
          <a:xfrm>
            <a:off x="2987824" y="2211829"/>
            <a:ext cx="597666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IQ" sz="3600" b="1" dirty="0" smtClean="0">
                <a:solidFill>
                  <a:srgbClr val="FF0000"/>
                </a:solidFill>
              </a:rPr>
              <a:t>ضبط </a:t>
            </a:r>
            <a:r>
              <a:rPr lang="ar-IQ" sz="3600" b="1" dirty="0">
                <a:solidFill>
                  <a:srgbClr val="FF0000"/>
                </a:solidFill>
              </a:rPr>
              <a:t>المزاج والنغمة:</a:t>
            </a:r>
            <a:r>
              <a:rPr lang="ar-IQ" sz="3600" b="1" dirty="0"/>
              <a:t/>
            </a:r>
            <a:br>
              <a:rPr lang="ar-IQ" sz="3600" b="1" dirty="0"/>
            </a:br>
            <a:r>
              <a:rPr lang="ar-IQ" sz="3600" b="1" dirty="0"/>
              <a:t>قبل نطق كلمة أو تشغيل ملاحظة، تقوم الإضاءة بضبط المشهد. </a:t>
            </a:r>
            <a:endParaRPr lang="ar-IQ" sz="3600" b="1" dirty="0" smtClean="0"/>
          </a:p>
          <a:p>
            <a:r>
              <a:rPr lang="ar-IQ" sz="3600" b="1" dirty="0" smtClean="0"/>
              <a:t>يمكن </a:t>
            </a:r>
            <a:r>
              <a:rPr lang="ar-IQ" sz="3600" b="1" dirty="0"/>
              <a:t>للتوهج الدافئ والناعم أن </a:t>
            </a:r>
            <a:r>
              <a:rPr lang="ar-IQ" sz="3600" b="1" dirty="0" smtClean="0"/>
              <a:t>يصنع أجواء </a:t>
            </a:r>
            <a:r>
              <a:rPr lang="ar-IQ" sz="3600" b="1" dirty="0"/>
              <a:t>رومانسية، بينما يمكن للأضواء الحادة الصارخة أن تنقل التوتر أو الدراما</a:t>
            </a:r>
            <a:r>
              <a:rPr lang="ar-IQ" sz="3600" b="1" dirty="0" smtClean="0"/>
              <a:t>.</a:t>
            </a:r>
            <a:endParaRPr lang="ar-IQ" sz="3600" b="1" dirty="0"/>
          </a:p>
        </p:txBody>
      </p:sp>
      <p:sp>
        <p:nvSpPr>
          <p:cNvPr id="4" name="مستطيل 3"/>
          <p:cNvSpPr/>
          <p:nvPr/>
        </p:nvSpPr>
        <p:spPr>
          <a:xfrm>
            <a:off x="107504" y="3441753"/>
            <a:ext cx="2736304" cy="3155599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7" name="مستطيل 6"/>
          <p:cNvSpPr/>
          <p:nvPr/>
        </p:nvSpPr>
        <p:spPr>
          <a:xfrm>
            <a:off x="107504" y="142761"/>
            <a:ext cx="2736304" cy="3155599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10" name="مربع نص 9"/>
          <p:cNvSpPr txBox="1"/>
          <p:nvPr/>
        </p:nvSpPr>
        <p:spPr>
          <a:xfrm>
            <a:off x="323528" y="5517232"/>
            <a:ext cx="72008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r>
              <a:rPr lang="ar-IQ" sz="5400" b="1" dirty="0" smtClean="0"/>
              <a:t>2</a:t>
            </a:r>
            <a:endParaRPr lang="ar-IQ" b="1" dirty="0"/>
          </a:p>
        </p:txBody>
      </p:sp>
    </p:spTree>
    <p:extLst>
      <p:ext uri="{BB962C8B-B14F-4D97-AF65-F5344CB8AC3E}">
        <p14:creationId xmlns:p14="http://schemas.microsoft.com/office/powerpoint/2010/main" val="1027150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a\Desktop\خلفية المحاضرةنسخ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508"/>
            <a:ext cx="9036496" cy="683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3707904" y="188640"/>
            <a:ext cx="525658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IQ" sz="3600" u="sng" dirty="0">
                <a:solidFill>
                  <a:srgbClr val="FF0000"/>
                </a:solidFill>
              </a:rPr>
              <a:t>تعزيز رواية القصص:</a:t>
            </a:r>
            <a:r>
              <a:rPr lang="ar-IQ" sz="3600" dirty="0"/>
              <a:t/>
            </a:r>
            <a:br>
              <a:rPr lang="ar-IQ" sz="3600" dirty="0"/>
            </a:br>
            <a:r>
              <a:rPr lang="ar-IQ" sz="3600" dirty="0"/>
              <a:t>الأضواء تساعد في سرد القصة</a:t>
            </a:r>
            <a:r>
              <a:rPr lang="ar-IQ" sz="3600" dirty="0" smtClean="0"/>
              <a:t>.</a:t>
            </a:r>
          </a:p>
          <a:p>
            <a:r>
              <a:rPr lang="ar-IQ" sz="3600" dirty="0" smtClean="0"/>
              <a:t> </a:t>
            </a:r>
            <a:r>
              <a:rPr lang="ar-IQ" sz="3600" dirty="0"/>
              <a:t>يمكنهم تسليط الضوء على </a:t>
            </a:r>
            <a:r>
              <a:rPr lang="ar-IQ" sz="3600" dirty="0" smtClean="0"/>
              <a:t>شخصية</a:t>
            </a:r>
          </a:p>
          <a:p>
            <a:r>
              <a:rPr lang="ar-IQ" sz="3600" dirty="0" smtClean="0"/>
              <a:t> </a:t>
            </a:r>
            <a:r>
              <a:rPr lang="ar-IQ" sz="3600" dirty="0"/>
              <a:t>ما خلال لحظة محورية، أو </a:t>
            </a:r>
            <a:r>
              <a:rPr lang="ar-IQ" sz="3600" dirty="0" smtClean="0"/>
              <a:t>انشاء وهم </a:t>
            </a:r>
            <a:r>
              <a:rPr lang="ar-IQ" sz="3600" dirty="0"/>
              <a:t>مرور الوقت، أو حتى رمز العواطف</a:t>
            </a:r>
            <a:r>
              <a:rPr lang="ar-IQ" sz="3600" dirty="0" smtClean="0"/>
              <a:t>.</a:t>
            </a:r>
            <a:endParaRPr lang="ar-IQ" sz="3600" dirty="0"/>
          </a:p>
          <a:p>
            <a:r>
              <a:rPr lang="ar-IQ" sz="3600" u="sng" dirty="0">
                <a:solidFill>
                  <a:srgbClr val="FF0000"/>
                </a:solidFill>
              </a:rPr>
              <a:t>جذب الانتباه</a:t>
            </a:r>
            <a:r>
              <a:rPr lang="ar-IQ" sz="3600" u="sng" dirty="0" smtClean="0">
                <a:solidFill>
                  <a:srgbClr val="FF0000"/>
                </a:solidFill>
              </a:rPr>
              <a:t>:</a:t>
            </a:r>
            <a:r>
              <a:rPr lang="ar-IQ" sz="3600" dirty="0"/>
              <a:t/>
            </a:r>
            <a:br>
              <a:rPr lang="ar-IQ" sz="3600" dirty="0"/>
            </a:br>
            <a:r>
              <a:rPr lang="ar-IQ" sz="3600" dirty="0"/>
              <a:t>في المشاهد الجماعية أو الخلفيات الصاخبة، توجه الإضاءة أنظار الجمهور، مما يضمن عدم تفويت اللحظات الرئيسية</a:t>
            </a:r>
          </a:p>
        </p:txBody>
      </p:sp>
      <p:sp>
        <p:nvSpPr>
          <p:cNvPr id="3" name="مستطيل ذو زاوية واحدة مستديرة 2"/>
          <p:cNvSpPr/>
          <p:nvPr/>
        </p:nvSpPr>
        <p:spPr>
          <a:xfrm>
            <a:off x="179512" y="188640"/>
            <a:ext cx="3240360" cy="6480720"/>
          </a:xfrm>
          <a:prstGeom prst="round1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7" name="مربع نص 6"/>
          <p:cNvSpPr txBox="1"/>
          <p:nvPr/>
        </p:nvSpPr>
        <p:spPr>
          <a:xfrm>
            <a:off x="323528" y="5517232"/>
            <a:ext cx="72008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r>
              <a:rPr lang="ar-IQ" sz="5400" b="1" dirty="0" smtClean="0"/>
              <a:t>3</a:t>
            </a:r>
            <a:endParaRPr lang="ar-IQ" b="1" dirty="0"/>
          </a:p>
        </p:txBody>
      </p:sp>
    </p:spTree>
    <p:extLst>
      <p:ext uri="{BB962C8B-B14F-4D97-AF65-F5344CB8AC3E}">
        <p14:creationId xmlns:p14="http://schemas.microsoft.com/office/powerpoint/2010/main" val="421495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Aa\Desktop\خلفية المحاضرةنسخ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508"/>
            <a:ext cx="9036496" cy="683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0" y="0"/>
            <a:ext cx="897343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IQ" sz="2400" b="1" dirty="0"/>
              <a:t>النسبة لأولئك الذين </a:t>
            </a:r>
            <a:r>
              <a:rPr lang="ar-IQ" sz="2400" b="1" dirty="0" err="1"/>
              <a:t>يبدأون</a:t>
            </a:r>
            <a:r>
              <a:rPr lang="ar-IQ" sz="2400" b="1" dirty="0"/>
              <a:t>، فهم لغة </a:t>
            </a:r>
            <a:r>
              <a:rPr lang="ar-IQ" sz="2400" b="1" dirty="0">
                <a:hlinkClick r:id="rId3"/>
              </a:rPr>
              <a:t>تصميم الإضاءة</a:t>
            </a:r>
            <a:r>
              <a:rPr lang="ar-IQ" sz="2400" b="1" dirty="0"/>
              <a:t> حاسم</a:t>
            </a:r>
            <a:r>
              <a:rPr lang="ar-IQ" sz="2400" b="1" dirty="0" smtClean="0"/>
              <a:t>.</a:t>
            </a:r>
          </a:p>
          <a:p>
            <a:endParaRPr lang="ar-IQ" sz="2400" b="1" dirty="0" smtClean="0"/>
          </a:p>
          <a:p>
            <a:r>
              <a:rPr lang="ar-IQ" sz="2400" b="1" dirty="0" smtClean="0"/>
              <a:t> </a:t>
            </a:r>
            <a:r>
              <a:rPr lang="ar-IQ" sz="2400" b="1" dirty="0"/>
              <a:t>فيما يلي بعض المصطلحات التأسيسية:</a:t>
            </a:r>
          </a:p>
          <a:p>
            <a:r>
              <a:rPr lang="ar-IQ" sz="2400" b="1" dirty="0">
                <a:solidFill>
                  <a:srgbClr val="FF0000"/>
                </a:solidFill>
              </a:rPr>
              <a:t>شدة:</a:t>
            </a:r>
            <a:r>
              <a:rPr lang="ar-IQ" sz="2400" b="1" dirty="0"/>
              <a:t/>
            </a:r>
            <a:br>
              <a:rPr lang="ar-IQ" sz="2400" b="1" dirty="0"/>
            </a:br>
            <a:r>
              <a:rPr lang="ar-IQ" sz="2400" b="1" dirty="0"/>
              <a:t>يشير هذا إلى سطوع الضوء أو خفته. فهو يحدد مقدار الضوء المسلط على الموضوع.</a:t>
            </a:r>
          </a:p>
          <a:p>
            <a:r>
              <a:rPr lang="ar-IQ" sz="2400" b="1" dirty="0">
                <a:solidFill>
                  <a:srgbClr val="FF0000"/>
                </a:solidFill>
              </a:rPr>
              <a:t>ركز:</a:t>
            </a:r>
            <a:r>
              <a:rPr lang="ar-IQ" sz="2400" b="1" dirty="0"/>
              <a:t/>
            </a:r>
            <a:br>
              <a:rPr lang="ar-IQ" sz="2400" b="1" dirty="0"/>
            </a:br>
            <a:r>
              <a:rPr lang="ar-IQ" sz="2400" b="1" dirty="0"/>
              <a:t>أين يستهدف الضوء؟ يمكن أن يكون التركيز واسعًا أو محددًا، اعتمادًا على التأثير المطلوب.</a:t>
            </a:r>
          </a:p>
          <a:p>
            <a:r>
              <a:rPr lang="ar-IQ" sz="2400" b="1" dirty="0">
                <a:solidFill>
                  <a:srgbClr val="FF0000"/>
                </a:solidFill>
              </a:rPr>
              <a:t>لون:</a:t>
            </a:r>
            <a:r>
              <a:rPr lang="ar-IQ" sz="2400" b="1" dirty="0"/>
              <a:t/>
            </a:r>
            <a:br>
              <a:rPr lang="ar-IQ" sz="2400" b="1" dirty="0"/>
            </a:br>
            <a:r>
              <a:rPr lang="ar-IQ" sz="2400" b="1" dirty="0"/>
              <a:t>الأضواء ليست بيضاء فقط. يمكن للمواد الهلامية الملونة أو مصابيح </a:t>
            </a:r>
            <a:r>
              <a:rPr lang="en-US" sz="2400" b="1" dirty="0"/>
              <a:t>LED </a:t>
            </a:r>
            <a:r>
              <a:rPr lang="ar-IQ" sz="2400" b="1" dirty="0"/>
              <a:t>أن تنتج ألوانًا، مما يؤثر على الحالة المزاجية للمشهد ومظهره.</a:t>
            </a:r>
          </a:p>
          <a:p>
            <a:r>
              <a:rPr lang="ar-IQ" sz="2400" b="1" dirty="0">
                <a:solidFill>
                  <a:srgbClr val="FF0000"/>
                </a:solidFill>
              </a:rPr>
              <a:t>نَسِيج:</a:t>
            </a:r>
            <a:r>
              <a:rPr lang="ar-IQ" sz="2400" b="1" dirty="0"/>
              <a:t/>
            </a:r>
            <a:br>
              <a:rPr lang="ar-IQ" sz="2400" b="1" dirty="0"/>
            </a:br>
            <a:r>
              <a:rPr lang="ar-IQ" sz="2400" b="1" dirty="0"/>
              <a:t>يتضمن ذلك تفكيك الضوء وإنشاء أنماط أو ظلال. فهو يضيف عمقًا ويمكن أن يجعل الإضاءة تبدو أكثر طبيعية أو منمقة.</a:t>
            </a:r>
          </a:p>
          <a:p>
            <a:r>
              <a:rPr lang="ar-IQ" sz="2400" b="1" dirty="0"/>
              <a:t>إن استيعاب هذه الأساسيات هو الخطوة الأولى في الرقصة المعقدة لتصميم إضاءة المسرح.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323528" y="5517232"/>
            <a:ext cx="72008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r>
              <a:rPr lang="ar-IQ" sz="5400" b="1" dirty="0" smtClean="0"/>
              <a:t>4</a:t>
            </a:r>
            <a:endParaRPr lang="ar-IQ" b="1" dirty="0"/>
          </a:p>
        </p:txBody>
      </p:sp>
    </p:spTree>
    <p:extLst>
      <p:ext uri="{BB962C8B-B14F-4D97-AF65-F5344CB8AC3E}">
        <p14:creationId xmlns:p14="http://schemas.microsoft.com/office/powerpoint/2010/main" val="161229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Aa\Desktop\خلفية المحاضرةنسخ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508"/>
            <a:ext cx="9036496" cy="683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2916620" y="197346"/>
            <a:ext cx="604786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IQ" sz="3600" b="1" dirty="0">
                <a:solidFill>
                  <a:srgbClr val="FF0000"/>
                </a:solidFill>
              </a:rPr>
              <a:t>أنواع أضواء المسرح</a:t>
            </a:r>
          </a:p>
          <a:p>
            <a:r>
              <a:rPr lang="ar-IQ" sz="3600" b="1" dirty="0"/>
              <a:t>مجموعة متنوعة من الأضواء المتاحة للمصممين قد تبدو ساحقة في البداية. </a:t>
            </a:r>
            <a:endParaRPr lang="ar-IQ" sz="3600" b="1" dirty="0" smtClean="0"/>
          </a:p>
          <a:p>
            <a:r>
              <a:rPr lang="ar-IQ" sz="3600" b="1" dirty="0" smtClean="0"/>
              <a:t>سنقوم </a:t>
            </a:r>
            <a:r>
              <a:rPr lang="ar-IQ" sz="3600" b="1" dirty="0"/>
              <a:t>هنا بتحليل بعض الأنواع الأكثر شيوعًا وأغراضها الأساسية</a:t>
            </a:r>
            <a:r>
              <a:rPr lang="ar-IQ" sz="3600" b="1" dirty="0" smtClean="0"/>
              <a:t>.</a:t>
            </a:r>
            <a:endParaRPr lang="ar-IQ" sz="3600" b="1" dirty="0"/>
          </a:p>
        </p:txBody>
      </p:sp>
      <p:sp>
        <p:nvSpPr>
          <p:cNvPr id="3" name="مستطيل 2"/>
          <p:cNvSpPr/>
          <p:nvPr/>
        </p:nvSpPr>
        <p:spPr>
          <a:xfrm>
            <a:off x="2915816" y="3208908"/>
            <a:ext cx="61493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IQ" sz="3600" b="1" dirty="0"/>
              <a:t>الوظيفة الأساسية:</a:t>
            </a:r>
            <a:r>
              <a:rPr lang="ar-IQ" sz="3600" dirty="0"/>
              <a:t/>
            </a:r>
            <a:br>
              <a:rPr lang="ar-IQ" sz="3600" dirty="0"/>
            </a:br>
            <a:r>
              <a:rPr lang="ar-IQ" sz="3600" b="1" dirty="0">
                <a:hlinkClick r:id="rId3"/>
              </a:rPr>
              <a:t>أضواء كاشفة</a:t>
            </a:r>
            <a:r>
              <a:rPr lang="ar-IQ" sz="3600" dirty="0"/>
              <a:t> تم تصميمها لتركيز الضوء على منطقة أو موضوع معين. إنها توفر شعاعًا ضوئيًا يمكن التحكم فيه، ويمكن تعديل حجمه.</a:t>
            </a: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107504" y="197346"/>
            <a:ext cx="2592288" cy="2655590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179512" y="2924944"/>
            <a:ext cx="2592288" cy="2655590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10" name="مربع نص 9"/>
          <p:cNvSpPr txBox="1"/>
          <p:nvPr/>
        </p:nvSpPr>
        <p:spPr>
          <a:xfrm>
            <a:off x="179512" y="5818038"/>
            <a:ext cx="72008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r>
              <a:rPr lang="ar-IQ" sz="5400" b="1" dirty="0" smtClean="0"/>
              <a:t>5</a:t>
            </a:r>
            <a:endParaRPr lang="ar-IQ" b="1" dirty="0"/>
          </a:p>
        </p:txBody>
      </p:sp>
    </p:spTree>
    <p:extLst>
      <p:ext uri="{BB962C8B-B14F-4D97-AF65-F5344CB8AC3E}">
        <p14:creationId xmlns:p14="http://schemas.microsoft.com/office/powerpoint/2010/main" val="3881226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جديد جامعة الحلة\المرحلة الثالثة\images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496" y="0"/>
            <a:ext cx="9144000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تمرير أفقي 2"/>
          <p:cNvSpPr/>
          <p:nvPr/>
        </p:nvSpPr>
        <p:spPr>
          <a:xfrm>
            <a:off x="395536" y="5229200"/>
            <a:ext cx="6771022" cy="1628800"/>
          </a:xfrm>
          <a:prstGeom prst="horizontalScrol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IQ" sz="3600" b="1" dirty="0" smtClean="0">
                <a:solidFill>
                  <a:srgbClr val="FF0000"/>
                </a:solidFill>
              </a:rPr>
              <a:t>انتهت المحاضرة شكرا لحسن اصغائكم </a:t>
            </a:r>
            <a:endParaRPr lang="ar-IQ" sz="3600" b="1" dirty="0">
              <a:solidFill>
                <a:srgbClr val="FF0000"/>
              </a:solidFill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7380312" y="5013176"/>
            <a:ext cx="1707733" cy="1844824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868534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61</Words>
  <Application>Microsoft Office PowerPoint</Application>
  <PresentationFormat>عرض على الشاشة (3:4)‏</PresentationFormat>
  <Paragraphs>39</Paragraphs>
  <Slides>7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Aa</dc:creator>
  <cp:lastModifiedBy>Aa</cp:lastModifiedBy>
  <cp:revision>8</cp:revision>
  <dcterms:created xsi:type="dcterms:W3CDTF">2024-10-04T21:04:57Z</dcterms:created>
  <dcterms:modified xsi:type="dcterms:W3CDTF">2024-10-04T23:12:43Z</dcterms:modified>
</cp:coreProperties>
</file>